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60"/>
  </p:notesMasterIdLst>
  <p:sldIdLst>
    <p:sldId id="373" r:id="rId2"/>
    <p:sldId id="338" r:id="rId3"/>
    <p:sldId id="369" r:id="rId4"/>
    <p:sldId id="370" r:id="rId5"/>
    <p:sldId id="327" r:id="rId6"/>
    <p:sldId id="342" r:id="rId7"/>
    <p:sldId id="314" r:id="rId8"/>
    <p:sldId id="346" r:id="rId9"/>
    <p:sldId id="347" r:id="rId10"/>
    <p:sldId id="348" r:id="rId11"/>
    <p:sldId id="349" r:id="rId12"/>
    <p:sldId id="350" r:id="rId13"/>
    <p:sldId id="351" r:id="rId14"/>
    <p:sldId id="354" r:id="rId15"/>
    <p:sldId id="355" r:id="rId16"/>
    <p:sldId id="356" r:id="rId17"/>
    <p:sldId id="357" r:id="rId18"/>
    <p:sldId id="352" r:id="rId19"/>
    <p:sldId id="353" r:id="rId20"/>
    <p:sldId id="360" r:id="rId21"/>
    <p:sldId id="359" r:id="rId22"/>
    <p:sldId id="363" r:id="rId23"/>
    <p:sldId id="289" r:id="rId24"/>
    <p:sldId id="368" r:id="rId25"/>
    <p:sldId id="340" r:id="rId26"/>
    <p:sldId id="341" r:id="rId27"/>
    <p:sldId id="285" r:id="rId28"/>
    <p:sldId id="332" r:id="rId29"/>
    <p:sldId id="367" r:id="rId30"/>
    <p:sldId id="334" r:id="rId31"/>
    <p:sldId id="333" r:id="rId32"/>
    <p:sldId id="308" r:id="rId33"/>
    <p:sldId id="336" r:id="rId34"/>
    <p:sldId id="286" r:id="rId35"/>
    <p:sldId id="362" r:id="rId36"/>
    <p:sldId id="329" r:id="rId37"/>
    <p:sldId id="256" r:id="rId38"/>
    <p:sldId id="330" r:id="rId39"/>
    <p:sldId id="331" r:id="rId40"/>
    <p:sldId id="283" r:id="rId41"/>
    <p:sldId id="335" r:id="rId42"/>
    <p:sldId id="291" r:id="rId43"/>
    <p:sldId id="292" r:id="rId44"/>
    <p:sldId id="325" r:id="rId45"/>
    <p:sldId id="374" r:id="rId46"/>
    <p:sldId id="306" r:id="rId47"/>
    <p:sldId id="274" r:id="rId48"/>
    <p:sldId id="364" r:id="rId49"/>
    <p:sldId id="317" r:id="rId50"/>
    <p:sldId id="315" r:id="rId51"/>
    <p:sldId id="316" r:id="rId52"/>
    <p:sldId id="365" r:id="rId53"/>
    <p:sldId id="366" r:id="rId54"/>
    <p:sldId id="371" r:id="rId55"/>
    <p:sldId id="322" r:id="rId56"/>
    <p:sldId id="372" r:id="rId57"/>
    <p:sldId id="258" r:id="rId58"/>
    <p:sldId id="320" r:id="rId59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uario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00"/>
    <a:srgbClr val="800080"/>
    <a:srgbClr val="660066"/>
    <a:srgbClr val="FF0066"/>
    <a:srgbClr val="FF3300"/>
    <a:srgbClr val="006600"/>
    <a:srgbClr val="EA6A00"/>
    <a:srgbClr val="0000CC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39" autoAdjust="0"/>
    <p:restoredTop sz="94664" autoAdjust="0"/>
  </p:normalViewPr>
  <p:slideViewPr>
    <p:cSldViewPr>
      <p:cViewPr varScale="1">
        <p:scale>
          <a:sx n="55" d="100"/>
          <a:sy n="55" d="100"/>
        </p:scale>
        <p:origin x="576" y="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7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3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65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/>
              <a:t>Haga clic para modificar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6B9A5EE-363A-4363-BFA7-439665EE968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200354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2A97EA-F059-40E5-AC16-34D88467E8F6}" type="slidenum">
              <a:rPr lang="es-ES" smtClean="0"/>
              <a:pPr/>
              <a:t>8</a:t>
            </a:fld>
            <a:endParaRPr lang="es-ES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138" y="4343110"/>
            <a:ext cx="5027724" cy="4115670"/>
          </a:xfrm>
          <a:noFill/>
          <a:ln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4030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565262-C0C9-4748-92B3-0DC87CF985F9}" type="slidenum">
              <a:rPr lang="es-ES" smtClean="0"/>
              <a:pPr/>
              <a:t>19</a:t>
            </a:fld>
            <a:endParaRPr lang="es-E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138" y="4343110"/>
            <a:ext cx="5027724" cy="4115670"/>
          </a:xfrm>
          <a:noFill/>
          <a:ln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2958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riángulo rectángulo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15 Grupo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5 Forma libre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6 Forma libre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7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9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11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12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13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BB46581-9945-42CE-80C4-6480ACA7C18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8B97F-8F12-4D01-9E35-C5EFCA98A0C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27478-E7F8-4C0E-B2C0-288D596E893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ítulo, 1 obje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DE9FD-03B0-4A96-B358-3A6B2877AA6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7DDEB-6DBA-4970-8776-06809BE6FCC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D7FB9-5BF8-4DE8-8157-079522A4795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heurón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4 Cheurón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7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8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32E2CC8-A5A2-469E-8FA9-352B7AB7D7B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748F0A3-BEAC-4911-AEDB-C6C406A49EB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B0C12B-BD89-4A6A-A43C-D37C43C60EC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6C87EB5-BE7A-4AFE-B6F8-7A09B945DB1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3391C-9232-4151-BAF7-5615B2E5ADA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A6F2206-976F-4CE1-94EA-6C0AB8CF4D5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Forma libre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5 Forma libre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6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Cheurón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9 Cheurón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s-ES" noProof="0"/>
              <a:t>Haga clic en el icono para agregar una imagen</a:t>
            </a:r>
            <a:endParaRPr lang="en-US" noProof="0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1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12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13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21BA6CE-C901-4117-8E4D-4642DFB4858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5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4105" name="29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F17CBB3-C5ED-4839-98D0-EF9A6314C44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88" r:id="rId2"/>
    <p:sldLayoutId id="2147483690" r:id="rId3"/>
    <p:sldLayoutId id="2147483691" r:id="rId4"/>
    <p:sldLayoutId id="2147483692" r:id="rId5"/>
    <p:sldLayoutId id="2147483693" r:id="rId6"/>
    <p:sldLayoutId id="2147483687" r:id="rId7"/>
    <p:sldLayoutId id="2147483694" r:id="rId8"/>
    <p:sldLayoutId id="2147483695" r:id="rId9"/>
    <p:sldLayoutId id="2147483686" r:id="rId10"/>
    <p:sldLayoutId id="2147483685" r:id="rId11"/>
    <p:sldLayoutId id="2147483696" r:id="rId12"/>
    <p:sldLayoutId id="2147483697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gif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virtual.unsl.edu.ar/" TargetMode="External"/><Relationship Id="rId2" Type="http://schemas.openxmlformats.org/officeDocument/2006/relationships/hyperlink" Target="https://quimicabiologicaunsl.wikispaces.com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2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979712" y="332656"/>
            <a:ext cx="5186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5400" b="1" cap="none" spc="0" dirty="0">
                <a:ln/>
                <a:solidFill>
                  <a:schemeClr val="accent3"/>
                </a:solidFill>
                <a:effectLst/>
              </a:rPr>
              <a:t>BIENVENIDOS!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6718" y="1628800"/>
            <a:ext cx="5072312" cy="4621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713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012950" y="333375"/>
            <a:ext cx="52725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_tradnl" sz="2400" b="1" dirty="0">
                <a:solidFill>
                  <a:srgbClr val="0000FF"/>
                </a:solidFill>
              </a:rPr>
              <a:t>Sentido biológico del metabolismo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755650" y="981075"/>
            <a:ext cx="7993063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_tradnl" b="1" dirty="0">
                <a:solidFill>
                  <a:schemeClr val="hlink"/>
                </a:solidFill>
              </a:rPr>
              <a:t>1- Obtener energía y poder reductor a partir de los nutrientes.</a:t>
            </a:r>
          </a:p>
          <a:p>
            <a:pPr algn="just"/>
            <a:endParaRPr lang="es-ES_tradnl" b="1" dirty="0">
              <a:solidFill>
                <a:schemeClr val="hlink"/>
              </a:solidFill>
            </a:endParaRPr>
          </a:p>
          <a:p>
            <a:pPr algn="just"/>
            <a:r>
              <a:rPr lang="es-ES_tradnl" b="1" dirty="0">
                <a:solidFill>
                  <a:schemeClr val="hlink"/>
                </a:solidFill>
              </a:rPr>
              <a:t>2- Degradar los compuestos ingeridos con los alimentos, o los de reserva, en productos m</a:t>
            </a:r>
            <a:r>
              <a:rPr lang="en-US" b="1" dirty="0">
                <a:solidFill>
                  <a:schemeClr val="hlink"/>
                </a:solidFill>
              </a:rPr>
              <a:t>á</a:t>
            </a:r>
            <a:r>
              <a:rPr lang="es-ES_tradnl" b="1" dirty="0">
                <a:solidFill>
                  <a:schemeClr val="hlink"/>
                </a:solidFill>
              </a:rPr>
              <a:t>s simples, utilizables como precursores para la síntesis de moléculas constituyentes de órganos y tejidos y otras sustancias necesarias para su funcionamiento.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2374900" y="2782888"/>
            <a:ext cx="5942013" cy="1798637"/>
            <a:chOff x="1496" y="1753"/>
            <a:chExt cx="3743" cy="1133"/>
          </a:xfrm>
        </p:grpSpPr>
        <p:sp>
          <p:nvSpPr>
            <p:cNvPr id="14348" name="Text Box 7"/>
            <p:cNvSpPr txBox="1">
              <a:spLocks noChangeArrowheads="1"/>
            </p:cNvSpPr>
            <p:nvPr/>
          </p:nvSpPr>
          <p:spPr bwMode="auto">
            <a:xfrm>
              <a:off x="2653" y="2140"/>
              <a:ext cx="90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000">
                  <a:solidFill>
                    <a:srgbClr val="000099"/>
                  </a:solidFill>
                </a:rPr>
                <a:t>Nutrientes</a:t>
              </a:r>
            </a:p>
          </p:txBody>
        </p:sp>
        <p:sp>
          <p:nvSpPr>
            <p:cNvPr id="48136" name="Text Box 8"/>
            <p:cNvSpPr txBox="1">
              <a:spLocks noChangeArrowheads="1"/>
            </p:cNvSpPr>
            <p:nvPr/>
          </p:nvSpPr>
          <p:spPr bwMode="auto">
            <a:xfrm rot="16200000">
              <a:off x="1154" y="2203"/>
              <a:ext cx="93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es-ES_tradnl" sz="2000">
                  <a:solidFill>
                    <a:srgbClr val="008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Autótrofos</a:t>
              </a:r>
            </a:p>
          </p:txBody>
        </p:sp>
        <p:sp>
          <p:nvSpPr>
            <p:cNvPr id="14350" name="AutoShape 9"/>
            <p:cNvSpPr>
              <a:spLocks/>
            </p:cNvSpPr>
            <p:nvPr/>
          </p:nvSpPr>
          <p:spPr bwMode="auto">
            <a:xfrm>
              <a:off x="3606" y="1888"/>
              <a:ext cx="136" cy="771"/>
            </a:xfrm>
            <a:prstGeom prst="leftBrace">
              <a:avLst>
                <a:gd name="adj1" fmla="val 47243"/>
                <a:gd name="adj2" fmla="val 50000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51" name="Text Box 10"/>
            <p:cNvSpPr txBox="1">
              <a:spLocks noChangeArrowheads="1"/>
            </p:cNvSpPr>
            <p:nvPr/>
          </p:nvSpPr>
          <p:spPr bwMode="auto">
            <a:xfrm>
              <a:off x="3691" y="1864"/>
              <a:ext cx="1548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>
                <a:buFontTx/>
                <a:buChar char="-"/>
              </a:pPr>
              <a:r>
                <a:rPr lang="es-ES_tradnl" b="0">
                  <a:solidFill>
                    <a:schemeClr val="tx1"/>
                  </a:solidFill>
                </a:rPr>
                <a:t> CO</a:t>
              </a:r>
              <a:r>
                <a:rPr lang="es-ES_tradnl" b="0" baseline="-25000">
                  <a:solidFill>
                    <a:schemeClr val="tx1"/>
                  </a:solidFill>
                </a:rPr>
                <a:t>2</a:t>
              </a:r>
            </a:p>
            <a:p>
              <a:pPr algn="l">
                <a:buFontTx/>
                <a:buChar char="-"/>
              </a:pPr>
              <a:r>
                <a:rPr lang="es-ES_tradnl" b="0">
                  <a:solidFill>
                    <a:schemeClr val="tx1"/>
                  </a:solidFill>
                </a:rPr>
                <a:t> H</a:t>
              </a:r>
              <a:r>
                <a:rPr lang="es-ES_tradnl" b="0" baseline="-25000">
                  <a:solidFill>
                    <a:schemeClr val="tx1"/>
                  </a:solidFill>
                </a:rPr>
                <a:t>2</a:t>
              </a:r>
              <a:r>
                <a:rPr lang="es-ES_tradnl" b="0">
                  <a:solidFill>
                    <a:schemeClr val="tx1"/>
                  </a:solidFill>
                </a:rPr>
                <a:t>O</a:t>
              </a:r>
            </a:p>
            <a:p>
              <a:pPr algn="l">
                <a:buFontTx/>
                <a:buChar char="-"/>
              </a:pPr>
              <a:r>
                <a:rPr lang="es-ES_tradnl" b="0">
                  <a:solidFill>
                    <a:schemeClr val="tx1"/>
                  </a:solidFill>
                </a:rPr>
                <a:t> Iones de nitrógeno</a:t>
              </a:r>
              <a:endParaRPr lang="es-ES_tradnl" b="0" baseline="-25000">
                <a:solidFill>
                  <a:schemeClr val="tx1"/>
                </a:solidFill>
              </a:endParaRPr>
            </a:p>
            <a:p>
              <a:pPr algn="l">
                <a:buFontTx/>
                <a:buChar char="-"/>
              </a:pPr>
              <a:r>
                <a:rPr lang="es-ES_tradnl" b="0">
                  <a:solidFill>
                    <a:schemeClr val="tx1"/>
                  </a:solidFill>
                </a:rPr>
                <a:t> Elementos Minerales</a:t>
              </a:r>
            </a:p>
          </p:txBody>
        </p:sp>
        <p:pic>
          <p:nvPicPr>
            <p:cNvPr id="14352" name="Picture 16" descr="germinacion2"/>
            <p:cNvPicPr>
              <a:picLocks noChangeAspect="1" noChangeArrowheads="1"/>
            </p:cNvPicPr>
            <p:nvPr/>
          </p:nvPicPr>
          <p:blipFill>
            <a:blip r:embed="rId2"/>
            <a:srcRect l="68625" t="17595" r="2214" b="5714"/>
            <a:stretch>
              <a:fillRect/>
            </a:stretch>
          </p:blipFill>
          <p:spPr bwMode="auto">
            <a:xfrm>
              <a:off x="1972" y="1753"/>
              <a:ext cx="590" cy="1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684213" y="4745038"/>
            <a:ext cx="7488237" cy="1708150"/>
            <a:chOff x="431" y="2989"/>
            <a:chExt cx="4717" cy="1076"/>
          </a:xfrm>
        </p:grpSpPr>
        <p:sp>
          <p:nvSpPr>
            <p:cNvPr id="48139" name="Text Box 11"/>
            <p:cNvSpPr txBox="1">
              <a:spLocks noChangeArrowheads="1"/>
            </p:cNvSpPr>
            <p:nvPr/>
          </p:nvSpPr>
          <p:spPr bwMode="auto">
            <a:xfrm rot="16200000">
              <a:off x="18" y="3402"/>
              <a:ext cx="10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es-ES_tradnl" sz="2000">
                  <a:solidFill>
                    <a:srgbClr val="FF66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Heterótrofos</a:t>
              </a:r>
            </a:p>
          </p:txBody>
        </p:sp>
        <p:sp>
          <p:nvSpPr>
            <p:cNvPr id="14343" name="Text Box 12"/>
            <p:cNvSpPr txBox="1">
              <a:spLocks noChangeArrowheads="1"/>
            </p:cNvSpPr>
            <p:nvPr/>
          </p:nvSpPr>
          <p:spPr bwMode="auto">
            <a:xfrm>
              <a:off x="2925" y="3430"/>
              <a:ext cx="90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000">
                  <a:solidFill>
                    <a:srgbClr val="000099"/>
                  </a:solidFill>
                </a:rPr>
                <a:t>Nutrientes</a:t>
              </a:r>
            </a:p>
          </p:txBody>
        </p:sp>
        <p:sp>
          <p:nvSpPr>
            <p:cNvPr id="14344" name="AutoShape 13"/>
            <p:cNvSpPr>
              <a:spLocks/>
            </p:cNvSpPr>
            <p:nvPr/>
          </p:nvSpPr>
          <p:spPr bwMode="auto">
            <a:xfrm>
              <a:off x="3923" y="3158"/>
              <a:ext cx="91" cy="862"/>
            </a:xfrm>
            <a:prstGeom prst="leftBrace">
              <a:avLst>
                <a:gd name="adj1" fmla="val 78938"/>
                <a:gd name="adj2" fmla="val 47912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5" name="Text Box 14"/>
            <p:cNvSpPr txBox="1">
              <a:spLocks noChangeArrowheads="1"/>
            </p:cNvSpPr>
            <p:nvPr/>
          </p:nvSpPr>
          <p:spPr bwMode="auto">
            <a:xfrm>
              <a:off x="4040" y="3113"/>
              <a:ext cx="1108" cy="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>
                <a:buFontTx/>
                <a:buChar char="-"/>
              </a:pPr>
              <a:r>
                <a:rPr lang="es-ES_tradnl" b="0">
                  <a:solidFill>
                    <a:schemeClr val="tx1"/>
                  </a:solidFill>
                </a:rPr>
                <a:t> Carbohidratos</a:t>
              </a:r>
              <a:endParaRPr lang="es-ES_tradnl" b="0" baseline="-25000">
                <a:solidFill>
                  <a:schemeClr val="tx1"/>
                </a:solidFill>
              </a:endParaRPr>
            </a:p>
            <a:p>
              <a:pPr algn="l">
                <a:buFontTx/>
                <a:buChar char="-"/>
              </a:pPr>
              <a:r>
                <a:rPr lang="es-ES_tradnl" b="0">
                  <a:solidFill>
                    <a:schemeClr val="tx1"/>
                  </a:solidFill>
                </a:rPr>
                <a:t> Lípidos</a:t>
              </a:r>
            </a:p>
            <a:p>
              <a:pPr algn="l">
                <a:buFontTx/>
                <a:buChar char="-"/>
              </a:pPr>
              <a:r>
                <a:rPr lang="es-ES_tradnl" b="0">
                  <a:solidFill>
                    <a:schemeClr val="tx1"/>
                  </a:solidFill>
                </a:rPr>
                <a:t> Proteínas</a:t>
              </a:r>
            </a:p>
            <a:p>
              <a:pPr algn="l">
                <a:buFontTx/>
                <a:buChar char="-"/>
              </a:pPr>
              <a:r>
                <a:rPr lang="es-ES_tradnl" b="0">
                  <a:solidFill>
                    <a:schemeClr val="tx1"/>
                  </a:solidFill>
                </a:rPr>
                <a:t> Vitaminas</a:t>
              </a:r>
              <a:endParaRPr lang="es-ES_tradnl" b="0" baseline="-25000">
                <a:solidFill>
                  <a:schemeClr val="tx1"/>
                </a:solidFill>
              </a:endParaRPr>
            </a:p>
            <a:p>
              <a:pPr algn="l">
                <a:buFontTx/>
                <a:buChar char="-"/>
              </a:pPr>
              <a:r>
                <a:rPr lang="es-ES_tradnl" b="0">
                  <a:solidFill>
                    <a:schemeClr val="tx1"/>
                  </a:solidFill>
                </a:rPr>
                <a:t> Minerales</a:t>
              </a:r>
            </a:p>
          </p:txBody>
        </p:sp>
        <p:pic>
          <p:nvPicPr>
            <p:cNvPr id="14346" name="Picture 17" descr="snack-time-panda-bear-pictures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03" y="3158"/>
              <a:ext cx="1043" cy="7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7" name="Picture 18" descr="polar-bear-knut-2nd-birth-00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791" y="3158"/>
              <a:ext cx="1134" cy="7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1547813" y="461963"/>
            <a:ext cx="60753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s-ES_tradnl" sz="2800" b="1" dirty="0">
                <a:solidFill>
                  <a:srgbClr val="0000FF"/>
                </a:solidFill>
              </a:rPr>
              <a:t>Sentido biológico del metabolismo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1331913" y="3989388"/>
            <a:ext cx="28717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 dirty="0">
                <a:solidFill>
                  <a:srgbClr val="FF0000"/>
                </a:solidFill>
              </a:rPr>
              <a:t>DEGRADACION</a:t>
            </a: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5219700" y="3989388"/>
            <a:ext cx="18018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 dirty="0">
                <a:solidFill>
                  <a:srgbClr val="000099"/>
                </a:solidFill>
              </a:rPr>
              <a:t>SINTESIS</a:t>
            </a:r>
          </a:p>
        </p:txBody>
      </p:sp>
      <p:sp>
        <p:nvSpPr>
          <p:cNvPr id="34821" name="Text Box 9"/>
          <p:cNvSpPr txBox="1">
            <a:spLocks noChangeArrowheads="1"/>
          </p:cNvSpPr>
          <p:nvPr/>
        </p:nvSpPr>
        <p:spPr bwMode="auto">
          <a:xfrm>
            <a:off x="755650" y="1341438"/>
            <a:ext cx="7993063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_tradnl" b="1" dirty="0">
                <a:solidFill>
                  <a:schemeClr val="hlink"/>
                </a:solidFill>
              </a:rPr>
              <a:t>1- Obtener energía y poder reductor a partir de los nutrientes.</a:t>
            </a:r>
          </a:p>
          <a:p>
            <a:pPr algn="just"/>
            <a:endParaRPr lang="es-ES_tradnl" b="1" dirty="0">
              <a:solidFill>
                <a:schemeClr val="hlink"/>
              </a:solidFill>
            </a:endParaRPr>
          </a:p>
          <a:p>
            <a:pPr algn="just"/>
            <a:r>
              <a:rPr lang="es-ES_tradnl" b="1" dirty="0">
                <a:solidFill>
                  <a:schemeClr val="hlink"/>
                </a:solidFill>
              </a:rPr>
              <a:t>2- </a:t>
            </a:r>
            <a:r>
              <a:rPr lang="es-ES_tradnl" b="1" dirty="0">
                <a:solidFill>
                  <a:srgbClr val="FF0000"/>
                </a:solidFill>
              </a:rPr>
              <a:t>Degradar</a:t>
            </a:r>
            <a:r>
              <a:rPr lang="es-ES_tradnl" b="1" dirty="0">
                <a:solidFill>
                  <a:schemeClr val="hlink"/>
                </a:solidFill>
              </a:rPr>
              <a:t> compuestos ingeridos con los alimentos, o los de reserva, en productos m</a:t>
            </a:r>
            <a:r>
              <a:rPr lang="en-US" b="1" dirty="0">
                <a:solidFill>
                  <a:schemeClr val="hlink"/>
                </a:solidFill>
              </a:rPr>
              <a:t>á</a:t>
            </a:r>
            <a:r>
              <a:rPr lang="es-ES_tradnl" b="1" dirty="0">
                <a:solidFill>
                  <a:schemeClr val="hlink"/>
                </a:solidFill>
              </a:rPr>
              <a:t>s simples, utilizables como precursores para la </a:t>
            </a:r>
            <a:r>
              <a:rPr lang="es-ES_tradnl" b="1" dirty="0">
                <a:solidFill>
                  <a:srgbClr val="0000CC"/>
                </a:solidFill>
              </a:rPr>
              <a:t>síntesis</a:t>
            </a:r>
            <a:r>
              <a:rPr lang="es-ES_tradnl" b="1" dirty="0">
                <a:solidFill>
                  <a:schemeClr val="hlink"/>
                </a:solidFill>
              </a:rPr>
              <a:t> de moléculas constituyentes de órganos y tejidos y otras sustancias necesarias para su funcionamiento.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68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68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/>
      <p:bldP spid="36871" grpId="1"/>
      <p:bldP spid="36872" grpId="0"/>
      <p:bldP spid="3687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304800" y="3200400"/>
            <a:ext cx="172354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s-ES_tradnl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Catabolismo</a:t>
            </a:r>
            <a:endParaRPr lang="es-ES_tradnl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7086600" y="3200400"/>
            <a:ext cx="165301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s-ES_tradnl" sz="2000" b="1" i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Anabolismo</a:t>
            </a:r>
            <a:endParaRPr lang="es-ES_tradnl" sz="20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521" name="Text Box 17"/>
          <p:cNvSpPr txBox="1">
            <a:spLocks noChangeArrowheads="1"/>
          </p:cNvSpPr>
          <p:nvPr/>
        </p:nvSpPr>
        <p:spPr bwMode="auto">
          <a:xfrm>
            <a:off x="3000364" y="428604"/>
            <a:ext cx="26885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s-ES_tradnl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Metabolismo</a:t>
            </a:r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2051050" y="1341438"/>
            <a:ext cx="4070351" cy="4175125"/>
            <a:chOff x="1292" y="845"/>
            <a:chExt cx="2564" cy="2630"/>
          </a:xfrm>
        </p:grpSpPr>
        <p:sp>
          <p:nvSpPr>
            <p:cNvPr id="35850" name="Text Box 2"/>
            <p:cNvSpPr txBox="1">
              <a:spLocks noChangeArrowheads="1"/>
            </p:cNvSpPr>
            <p:nvPr/>
          </p:nvSpPr>
          <p:spPr bwMode="auto">
            <a:xfrm>
              <a:off x="1831" y="845"/>
              <a:ext cx="2025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s-ES_tradnl" sz="2200" b="1" dirty="0">
                  <a:solidFill>
                    <a:srgbClr val="660066"/>
                  </a:solidFill>
                  <a:latin typeface="Arial" pitchFamily="34" charset="0"/>
                  <a:cs typeface="Arial" pitchFamily="34" charset="0"/>
                </a:rPr>
                <a:t>Estructuras complejas</a:t>
              </a:r>
            </a:p>
          </p:txBody>
        </p:sp>
        <p:sp>
          <p:nvSpPr>
            <p:cNvPr id="35851" name="Text Box 3"/>
            <p:cNvSpPr txBox="1">
              <a:spLocks noChangeArrowheads="1"/>
            </p:cNvSpPr>
            <p:nvPr/>
          </p:nvSpPr>
          <p:spPr bwMode="auto">
            <a:xfrm>
              <a:off x="1999" y="2976"/>
              <a:ext cx="1817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s-ES_tradnl" sz="2200" b="1" dirty="0">
                  <a:solidFill>
                    <a:srgbClr val="660066"/>
                  </a:solidFill>
                  <a:latin typeface="Arial" pitchFamily="34" charset="0"/>
                  <a:cs typeface="Arial" pitchFamily="34" charset="0"/>
                </a:rPr>
                <a:t>Estructuras simples</a:t>
              </a:r>
            </a:p>
          </p:txBody>
        </p:sp>
        <p:sp>
          <p:nvSpPr>
            <p:cNvPr id="35852" name="Text Box 14"/>
            <p:cNvSpPr txBox="1">
              <a:spLocks noChangeArrowheads="1"/>
            </p:cNvSpPr>
            <p:nvPr/>
          </p:nvSpPr>
          <p:spPr bwMode="auto">
            <a:xfrm>
              <a:off x="2608" y="1842"/>
              <a:ext cx="51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s-ES_tradnl" sz="3600">
                  <a:solidFill>
                    <a:srgbClr val="FF6600"/>
                  </a:solidFill>
                  <a:latin typeface="Symbol" pitchFamily="18" charset="2"/>
                </a:rPr>
                <a:t>D</a:t>
              </a:r>
              <a:r>
                <a:rPr lang="es-ES_tradnl" sz="3600">
                  <a:solidFill>
                    <a:srgbClr val="FF6600"/>
                  </a:solidFill>
                  <a:latin typeface="Times New Roman" pitchFamily="18" charset="0"/>
                </a:rPr>
                <a:t>G</a:t>
              </a:r>
              <a:endParaRPr lang="es-ES_tradnl" sz="2400">
                <a:solidFill>
                  <a:srgbClr val="FF6600"/>
                </a:solidFill>
                <a:latin typeface="Times New Roman" pitchFamily="18" charset="0"/>
              </a:endParaRPr>
            </a:p>
          </p:txBody>
        </p:sp>
        <p:sp>
          <p:nvSpPr>
            <p:cNvPr id="35853" name="AutoShape 21"/>
            <p:cNvSpPr>
              <a:spLocks noChangeArrowheads="1"/>
            </p:cNvSpPr>
            <p:nvPr/>
          </p:nvSpPr>
          <p:spPr bwMode="auto">
            <a:xfrm rot="-198424">
              <a:off x="1292" y="980"/>
              <a:ext cx="635" cy="2495"/>
            </a:xfrm>
            <a:prstGeom prst="curvedRightArrow">
              <a:avLst>
                <a:gd name="adj1" fmla="val 30851"/>
                <a:gd name="adj2" fmla="val 118020"/>
                <a:gd name="adj3" fmla="val 3575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4" name="Text Box 23"/>
            <p:cNvSpPr txBox="1">
              <a:spLocks noChangeArrowheads="1"/>
            </p:cNvSpPr>
            <p:nvPr/>
          </p:nvSpPr>
          <p:spPr bwMode="auto">
            <a:xfrm rot="-5400000">
              <a:off x="890" y="1928"/>
              <a:ext cx="132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_tradnl" sz="2000" b="1" dirty="0">
                  <a:solidFill>
                    <a:srgbClr val="FF0000"/>
                  </a:solidFill>
                </a:rPr>
                <a:t>DEGRADACION</a:t>
              </a:r>
            </a:p>
          </p:txBody>
        </p:sp>
        <p:sp>
          <p:nvSpPr>
            <p:cNvPr id="35855" name="AutoShape 25"/>
            <p:cNvSpPr>
              <a:spLocks noChangeArrowheads="1"/>
            </p:cNvSpPr>
            <p:nvPr/>
          </p:nvSpPr>
          <p:spPr bwMode="auto">
            <a:xfrm>
              <a:off x="1746" y="1979"/>
              <a:ext cx="816" cy="181"/>
            </a:xfrm>
            <a:custGeom>
              <a:avLst/>
              <a:gdLst>
                <a:gd name="T0" fmla="*/ 23 w 21600"/>
                <a:gd name="T1" fmla="*/ 0 h 21600"/>
                <a:gd name="T2" fmla="*/ 0 w 21600"/>
                <a:gd name="T3" fmla="*/ 1 h 21600"/>
                <a:gd name="T4" fmla="*/ 23 w 21600"/>
                <a:gd name="T5" fmla="*/ 2 h 21600"/>
                <a:gd name="T6" fmla="*/ 31 w 21600"/>
                <a:gd name="T7" fmla="*/ 1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62 w 21600"/>
                <a:gd name="T13" fmla="*/ 5370 h 21600"/>
                <a:gd name="T14" fmla="*/ 18900 w 21600"/>
                <a:gd name="T15" fmla="*/ 1623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6666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5076825" y="1123950"/>
            <a:ext cx="1943100" cy="3960813"/>
            <a:chOff x="3198" y="708"/>
            <a:chExt cx="1224" cy="2495"/>
          </a:xfrm>
        </p:grpSpPr>
        <p:sp>
          <p:nvSpPr>
            <p:cNvPr id="35847" name="AutoShape 22"/>
            <p:cNvSpPr>
              <a:spLocks noChangeArrowheads="1"/>
            </p:cNvSpPr>
            <p:nvPr/>
          </p:nvSpPr>
          <p:spPr bwMode="auto">
            <a:xfrm rot="10800000">
              <a:off x="3787" y="708"/>
              <a:ext cx="635" cy="2495"/>
            </a:xfrm>
            <a:prstGeom prst="curvedRightArrow">
              <a:avLst>
                <a:gd name="adj1" fmla="val 30851"/>
                <a:gd name="adj2" fmla="val 118020"/>
                <a:gd name="adj3" fmla="val 3575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48" name="Text Box 24"/>
            <p:cNvSpPr txBox="1">
              <a:spLocks noChangeArrowheads="1"/>
            </p:cNvSpPr>
            <p:nvPr/>
          </p:nvSpPr>
          <p:spPr bwMode="auto">
            <a:xfrm rot="16200000">
              <a:off x="3784" y="2050"/>
              <a:ext cx="84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_tradnl" sz="2000" b="1" dirty="0">
                  <a:solidFill>
                    <a:srgbClr val="000099"/>
                  </a:solidFill>
                </a:rPr>
                <a:t>SINTESIS</a:t>
              </a:r>
            </a:p>
          </p:txBody>
        </p:sp>
        <p:sp>
          <p:nvSpPr>
            <p:cNvPr id="35849" name="AutoShape 26"/>
            <p:cNvSpPr>
              <a:spLocks noChangeArrowheads="1"/>
            </p:cNvSpPr>
            <p:nvPr/>
          </p:nvSpPr>
          <p:spPr bwMode="auto">
            <a:xfrm>
              <a:off x="3198" y="1979"/>
              <a:ext cx="816" cy="181"/>
            </a:xfrm>
            <a:custGeom>
              <a:avLst/>
              <a:gdLst>
                <a:gd name="T0" fmla="*/ 23 w 21600"/>
                <a:gd name="T1" fmla="*/ 0 h 21600"/>
                <a:gd name="T2" fmla="*/ 0 w 21600"/>
                <a:gd name="T3" fmla="*/ 1 h 21600"/>
                <a:gd name="T4" fmla="*/ 23 w 21600"/>
                <a:gd name="T5" fmla="*/ 2 h 21600"/>
                <a:gd name="T6" fmla="*/ 31 w 21600"/>
                <a:gd name="T7" fmla="*/ 1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62 w 21600"/>
                <a:gd name="T13" fmla="*/ 5370 h 21600"/>
                <a:gd name="T14" fmla="*/ 18900 w 21600"/>
                <a:gd name="T15" fmla="*/ 1623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6666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6" grpId="0"/>
      <p:bldP spid="215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648011" y="571480"/>
            <a:ext cx="1852287" cy="1969770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S_tradnl" b="1" dirty="0">
                <a:solidFill>
                  <a:schemeClr val="tx1"/>
                </a:solidFill>
              </a:rPr>
              <a:t>Nutrientes </a:t>
            </a:r>
          </a:p>
          <a:p>
            <a:pPr algn="ctr"/>
            <a:r>
              <a:rPr lang="es-ES_tradnl" b="1" dirty="0">
                <a:solidFill>
                  <a:schemeClr val="tx1"/>
                </a:solidFill>
              </a:rPr>
              <a:t>Contenedores</a:t>
            </a:r>
          </a:p>
          <a:p>
            <a:pPr algn="ctr"/>
            <a:r>
              <a:rPr lang="es-ES_tradnl" b="1" dirty="0">
                <a:solidFill>
                  <a:schemeClr val="tx1"/>
                </a:solidFill>
              </a:rPr>
              <a:t>de Energía</a:t>
            </a:r>
          </a:p>
          <a:p>
            <a:endParaRPr lang="es-ES_tradnl" b="1" dirty="0">
              <a:solidFill>
                <a:schemeClr val="tx1"/>
              </a:solidFill>
            </a:endParaRPr>
          </a:p>
          <a:p>
            <a:r>
              <a:rPr lang="es-ES_tradnl" b="1" dirty="0">
                <a:solidFill>
                  <a:srgbClr val="000099"/>
                </a:solidFill>
              </a:rPr>
              <a:t>Carbohidratos</a:t>
            </a:r>
          </a:p>
          <a:p>
            <a:r>
              <a:rPr lang="es-ES_tradnl" b="1" dirty="0">
                <a:solidFill>
                  <a:srgbClr val="660066"/>
                </a:solidFill>
              </a:rPr>
              <a:t>Lípidos</a:t>
            </a:r>
          </a:p>
          <a:p>
            <a:r>
              <a:rPr lang="es-ES_tradnl" sz="1400" b="1" dirty="0"/>
              <a:t>Proteínas</a:t>
            </a:r>
          </a:p>
        </p:txBody>
      </p:sp>
      <p:grpSp>
        <p:nvGrpSpPr>
          <p:cNvPr id="17" name="16 Grupo"/>
          <p:cNvGrpSpPr/>
          <p:nvPr/>
        </p:nvGrpSpPr>
        <p:grpSpPr>
          <a:xfrm>
            <a:off x="2716213" y="406296"/>
            <a:ext cx="5942789" cy="2308324"/>
            <a:chOff x="2716213" y="406296"/>
            <a:chExt cx="5942789" cy="2308324"/>
          </a:xfrm>
        </p:grpSpPr>
        <p:sp>
          <p:nvSpPr>
            <p:cNvPr id="36879" name="AutoShape 5"/>
            <p:cNvSpPr>
              <a:spLocks noChangeArrowheads="1"/>
            </p:cNvSpPr>
            <p:nvPr/>
          </p:nvSpPr>
          <p:spPr bwMode="auto">
            <a:xfrm>
              <a:off x="2716213" y="1052513"/>
              <a:ext cx="3887788" cy="1296988"/>
            </a:xfrm>
            <a:prstGeom prst="rightArrow">
              <a:avLst>
                <a:gd name="adj1" fmla="val 45657"/>
                <a:gd name="adj2" fmla="val 55940"/>
              </a:avLst>
            </a:prstGeom>
            <a:solidFill>
              <a:srgbClr val="FF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ES_tradnl" b="1" dirty="0">
                  <a:solidFill>
                    <a:srgbClr val="FF0000"/>
                  </a:solidFill>
                </a:rPr>
                <a:t>VIAS CATABOLICAS </a:t>
              </a:r>
            </a:p>
            <a:p>
              <a:pPr algn="ctr"/>
              <a:r>
                <a:rPr lang="es-ES_tradnl" b="1" dirty="0">
                  <a:solidFill>
                    <a:srgbClr val="FF0000"/>
                  </a:solidFill>
                </a:rPr>
                <a:t>(Degradación </a:t>
              </a:r>
              <a:r>
                <a:rPr lang="es-ES_tradnl" b="1" dirty="0" err="1">
                  <a:solidFill>
                    <a:srgbClr val="FF0000"/>
                  </a:solidFill>
                </a:rPr>
                <a:t>oxidativa</a:t>
              </a:r>
              <a:r>
                <a:rPr lang="es-ES_tradnl" b="1" dirty="0">
                  <a:solidFill>
                    <a:srgbClr val="FF0000"/>
                  </a:solidFill>
                </a:rPr>
                <a:t>)</a:t>
              </a:r>
            </a:p>
          </p:txBody>
        </p:sp>
        <p:sp>
          <p:nvSpPr>
            <p:cNvPr id="36880" name="Text Box 7"/>
            <p:cNvSpPr txBox="1">
              <a:spLocks noChangeArrowheads="1"/>
            </p:cNvSpPr>
            <p:nvPr/>
          </p:nvSpPr>
          <p:spPr bwMode="auto">
            <a:xfrm>
              <a:off x="6786578" y="406296"/>
              <a:ext cx="1872424" cy="2308324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ES_tradnl" b="1" dirty="0">
                  <a:solidFill>
                    <a:schemeClr val="tx1"/>
                  </a:solidFill>
                </a:rPr>
                <a:t>Productos </a:t>
              </a:r>
            </a:p>
            <a:p>
              <a:r>
                <a:rPr lang="es-ES_tradnl" b="1" dirty="0">
                  <a:solidFill>
                    <a:schemeClr val="tx1"/>
                  </a:solidFill>
                </a:rPr>
                <a:t>finales </a:t>
              </a:r>
            </a:p>
            <a:p>
              <a:r>
                <a:rPr lang="es-ES_tradnl" b="1" dirty="0">
                  <a:solidFill>
                    <a:schemeClr val="tx1"/>
                  </a:solidFill>
                </a:rPr>
                <a:t>carentes </a:t>
              </a:r>
            </a:p>
            <a:p>
              <a:r>
                <a:rPr lang="es-ES_tradnl" b="1" dirty="0">
                  <a:solidFill>
                    <a:schemeClr val="tx1"/>
                  </a:solidFill>
                </a:rPr>
                <a:t>de Energía</a:t>
              </a:r>
            </a:p>
            <a:p>
              <a:endParaRPr lang="es-ES_tradnl" b="1" dirty="0">
                <a:solidFill>
                  <a:schemeClr val="tx1"/>
                </a:solidFill>
              </a:endParaRPr>
            </a:p>
            <a:p>
              <a:r>
                <a:rPr lang="es-ES_tradnl" b="1" dirty="0">
                  <a:solidFill>
                    <a:srgbClr val="000099"/>
                  </a:solidFill>
                </a:rPr>
                <a:t>CO</a:t>
              </a:r>
              <a:r>
                <a:rPr lang="es-ES_tradnl" b="1" baseline="-18000" dirty="0">
                  <a:solidFill>
                    <a:srgbClr val="000099"/>
                  </a:solidFill>
                </a:rPr>
                <a:t>2</a:t>
              </a:r>
            </a:p>
            <a:p>
              <a:r>
                <a:rPr lang="es-ES_tradnl" b="1" dirty="0">
                  <a:solidFill>
                    <a:srgbClr val="660066"/>
                  </a:solidFill>
                </a:rPr>
                <a:t>H</a:t>
              </a:r>
              <a:r>
                <a:rPr lang="es-ES_tradnl" b="1" baseline="-18000" dirty="0">
                  <a:solidFill>
                    <a:srgbClr val="660066"/>
                  </a:solidFill>
                </a:rPr>
                <a:t>2</a:t>
              </a:r>
              <a:r>
                <a:rPr lang="es-ES_tradnl" b="1" dirty="0">
                  <a:solidFill>
                    <a:srgbClr val="660066"/>
                  </a:solidFill>
                </a:rPr>
                <a:t>O</a:t>
              </a:r>
            </a:p>
            <a:p>
              <a:r>
                <a:rPr lang="es-ES_tradnl" b="1" dirty="0"/>
                <a:t>NH</a:t>
              </a:r>
              <a:r>
                <a:rPr lang="es-ES_tradnl" b="1" baseline="-18000" dirty="0"/>
                <a:t>3</a:t>
              </a:r>
            </a:p>
          </p:txBody>
        </p:sp>
      </p:grpSp>
      <p:sp>
        <p:nvSpPr>
          <p:cNvPr id="37896" name="Oval 8"/>
          <p:cNvSpPr>
            <a:spLocks noChangeArrowheads="1"/>
          </p:cNvSpPr>
          <p:nvPr/>
        </p:nvSpPr>
        <p:spPr bwMode="auto">
          <a:xfrm>
            <a:off x="2214547" y="2709861"/>
            <a:ext cx="1785950" cy="1362081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_tradnl" sz="1600" b="1" dirty="0">
              <a:solidFill>
                <a:schemeClr val="tx1"/>
              </a:solidFill>
            </a:endParaRPr>
          </a:p>
          <a:p>
            <a:r>
              <a:rPr lang="es-ES_tradnl" sz="1600" b="1" dirty="0">
                <a:solidFill>
                  <a:schemeClr val="tx1"/>
                </a:solidFill>
              </a:rPr>
              <a:t>NAD</a:t>
            </a:r>
            <a:r>
              <a:rPr lang="es-ES_tradnl" sz="1600" b="1" baseline="24000" dirty="0">
                <a:solidFill>
                  <a:schemeClr val="tx1"/>
                </a:solidFill>
              </a:rPr>
              <a:t>+</a:t>
            </a:r>
          </a:p>
          <a:p>
            <a:r>
              <a:rPr lang="es-ES_tradnl" sz="1600" b="1" dirty="0">
                <a:solidFill>
                  <a:schemeClr val="tx1"/>
                </a:solidFill>
              </a:rPr>
              <a:t>NADP</a:t>
            </a:r>
            <a:r>
              <a:rPr lang="es-ES_tradnl" sz="1600" b="1" baseline="26000" dirty="0">
                <a:solidFill>
                  <a:schemeClr val="tx1"/>
                </a:solidFill>
              </a:rPr>
              <a:t>+</a:t>
            </a:r>
          </a:p>
          <a:p>
            <a:r>
              <a:rPr lang="es-ES_tradnl" sz="1600" b="1" dirty="0">
                <a:solidFill>
                  <a:schemeClr val="tx1"/>
                </a:solidFill>
              </a:rPr>
              <a:t>FAD</a:t>
            </a:r>
          </a:p>
          <a:p>
            <a:r>
              <a:rPr lang="es-ES_tradnl" sz="1600" b="1" dirty="0">
                <a:solidFill>
                  <a:schemeClr val="tx1"/>
                </a:solidFill>
              </a:rPr>
              <a:t>ADP+HPO</a:t>
            </a:r>
            <a:r>
              <a:rPr lang="es-ES_tradnl" sz="1600" b="1" baseline="-18000" dirty="0">
                <a:solidFill>
                  <a:schemeClr val="tx1"/>
                </a:solidFill>
              </a:rPr>
              <a:t>4</a:t>
            </a:r>
            <a:r>
              <a:rPr lang="es-ES_tradnl" sz="1600" b="1" baseline="24000" dirty="0">
                <a:solidFill>
                  <a:schemeClr val="tx1"/>
                </a:solidFill>
              </a:rPr>
              <a:t>2-</a:t>
            </a:r>
          </a:p>
          <a:p>
            <a:endParaRPr lang="es-ES_tradnl" sz="1400" dirty="0">
              <a:solidFill>
                <a:schemeClr val="tx1"/>
              </a:solidFill>
            </a:endParaRPr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2916238" y="2060575"/>
            <a:ext cx="3930650" cy="1944688"/>
            <a:chOff x="1837" y="1298"/>
            <a:chExt cx="2476" cy="1225"/>
          </a:xfrm>
        </p:grpSpPr>
        <p:grpSp>
          <p:nvGrpSpPr>
            <p:cNvPr id="4" name="Group 13"/>
            <p:cNvGrpSpPr>
              <a:grpSpLocks/>
            </p:cNvGrpSpPr>
            <p:nvPr/>
          </p:nvGrpSpPr>
          <p:grpSpPr bwMode="auto">
            <a:xfrm>
              <a:off x="2743" y="1706"/>
              <a:ext cx="1570" cy="817"/>
              <a:chOff x="2743" y="1706"/>
              <a:chExt cx="1570" cy="817"/>
            </a:xfrm>
          </p:grpSpPr>
          <p:sp>
            <p:nvSpPr>
              <p:cNvPr id="36877" name="Oval 10"/>
              <p:cNvSpPr>
                <a:spLocks noChangeArrowheads="1"/>
              </p:cNvSpPr>
              <p:nvPr/>
            </p:nvSpPr>
            <p:spPr bwMode="auto">
              <a:xfrm>
                <a:off x="2743" y="1706"/>
                <a:ext cx="817" cy="817"/>
              </a:xfrm>
              <a:prstGeom prst="ellipse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_tradnl" sz="1600" b="1" dirty="0">
                  <a:solidFill>
                    <a:schemeClr val="tx1"/>
                  </a:solidFill>
                </a:endParaRPr>
              </a:p>
              <a:p>
                <a:pPr algn="ctr"/>
                <a:r>
                  <a:rPr lang="es-ES_tradnl" sz="1600" b="1" dirty="0">
                    <a:solidFill>
                      <a:schemeClr val="tx1"/>
                    </a:solidFill>
                  </a:rPr>
                  <a:t>NADH</a:t>
                </a:r>
                <a:endParaRPr lang="es-ES_tradnl" sz="1600" b="1" baseline="24000" dirty="0">
                  <a:solidFill>
                    <a:schemeClr val="tx1"/>
                  </a:solidFill>
                </a:endParaRPr>
              </a:p>
              <a:p>
                <a:pPr algn="ctr"/>
                <a:r>
                  <a:rPr lang="es-ES_tradnl" sz="1600" b="1" dirty="0">
                    <a:solidFill>
                      <a:schemeClr val="tx1"/>
                    </a:solidFill>
                  </a:rPr>
                  <a:t>NADPH</a:t>
                </a:r>
                <a:endParaRPr lang="es-ES_tradnl" sz="1600" b="1" baseline="26000" dirty="0">
                  <a:solidFill>
                    <a:schemeClr val="tx1"/>
                  </a:solidFill>
                </a:endParaRPr>
              </a:p>
              <a:p>
                <a:pPr algn="ctr"/>
                <a:r>
                  <a:rPr lang="es-ES_tradnl" sz="1600" b="1" dirty="0">
                    <a:solidFill>
                      <a:schemeClr val="tx1"/>
                    </a:solidFill>
                  </a:rPr>
                  <a:t>FADH</a:t>
                </a:r>
                <a:r>
                  <a:rPr lang="es-ES_tradnl" sz="1600" b="1" baseline="-18000" dirty="0">
                    <a:solidFill>
                      <a:schemeClr val="tx1"/>
                    </a:solidFill>
                  </a:rPr>
                  <a:t>2</a:t>
                </a:r>
              </a:p>
              <a:p>
                <a:pPr algn="ctr"/>
                <a:r>
                  <a:rPr lang="es-ES_tradnl" sz="1600" b="1" dirty="0">
                    <a:solidFill>
                      <a:schemeClr val="tx1"/>
                    </a:solidFill>
                  </a:rPr>
                  <a:t>ATP</a:t>
                </a:r>
                <a:endParaRPr lang="es-ES_tradnl" sz="1600" b="1" baseline="24000" dirty="0">
                  <a:solidFill>
                    <a:schemeClr val="tx1"/>
                  </a:solidFill>
                </a:endParaRPr>
              </a:p>
              <a:p>
                <a:endParaRPr lang="es-ES_tradnl" sz="1600" b="1" baseline="-18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878" name="Text Box 12"/>
              <p:cNvSpPr txBox="1">
                <a:spLocks noChangeArrowheads="1"/>
              </p:cNvSpPr>
              <p:nvPr/>
            </p:nvSpPr>
            <p:spPr bwMode="auto">
              <a:xfrm>
                <a:off x="3560" y="1890"/>
                <a:ext cx="753" cy="446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000" b="1" dirty="0">
                    <a:solidFill>
                      <a:srgbClr val="FF0000"/>
                    </a:solidFill>
                  </a:rPr>
                  <a:t>Energía </a:t>
                </a:r>
              </a:p>
              <a:p>
                <a:pPr algn="l"/>
                <a:r>
                  <a:rPr lang="es-ES_tradnl" sz="2000" b="1" dirty="0">
                    <a:solidFill>
                      <a:srgbClr val="FF0000"/>
                    </a:solidFill>
                  </a:rPr>
                  <a:t>Química</a:t>
                </a:r>
              </a:p>
            </p:txBody>
          </p:sp>
        </p:grpSp>
        <p:sp>
          <p:nvSpPr>
            <p:cNvPr id="36876" name="AutoShape 14"/>
            <p:cNvSpPr>
              <a:spLocks noChangeArrowheads="1"/>
            </p:cNvSpPr>
            <p:nvPr/>
          </p:nvSpPr>
          <p:spPr bwMode="auto">
            <a:xfrm>
              <a:off x="1837" y="1298"/>
              <a:ext cx="1587" cy="363"/>
            </a:xfrm>
            <a:prstGeom prst="curvedDownArrow">
              <a:avLst>
                <a:gd name="adj1" fmla="val 87438"/>
                <a:gd name="adj2" fmla="val 174876"/>
                <a:gd name="adj3" fmla="val 33333"/>
              </a:avLst>
            </a:prstGeom>
            <a:solidFill>
              <a:srgbClr val="FF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7903" name="Text Box 15"/>
          <p:cNvSpPr txBox="1">
            <a:spLocks noChangeArrowheads="1"/>
          </p:cNvSpPr>
          <p:nvPr/>
        </p:nvSpPr>
        <p:spPr bwMode="auto">
          <a:xfrm>
            <a:off x="6500826" y="4143380"/>
            <a:ext cx="2357454" cy="20313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S_tradnl" b="1" dirty="0">
                <a:solidFill>
                  <a:schemeClr val="tx1"/>
                </a:solidFill>
              </a:rPr>
              <a:t>Moléculas </a:t>
            </a:r>
          </a:p>
          <a:p>
            <a:pPr algn="ctr"/>
            <a:r>
              <a:rPr lang="es-ES_tradnl" b="1" dirty="0">
                <a:solidFill>
                  <a:schemeClr val="tx1"/>
                </a:solidFill>
              </a:rPr>
              <a:t>Precursoras</a:t>
            </a:r>
          </a:p>
          <a:p>
            <a:endParaRPr lang="es-ES_tradnl" b="1" dirty="0">
              <a:solidFill>
                <a:schemeClr val="tx1"/>
              </a:solidFill>
            </a:endParaRPr>
          </a:p>
          <a:p>
            <a:r>
              <a:rPr lang="es-ES_tradnl" b="1" dirty="0">
                <a:solidFill>
                  <a:srgbClr val="000099"/>
                </a:solidFill>
              </a:rPr>
              <a:t>Monosacáridos</a:t>
            </a:r>
            <a:endParaRPr lang="es-ES_tradnl" b="1" baseline="-18000" dirty="0">
              <a:solidFill>
                <a:srgbClr val="000099"/>
              </a:solidFill>
            </a:endParaRPr>
          </a:p>
          <a:p>
            <a:r>
              <a:rPr lang="es-ES_tradnl" b="1" dirty="0">
                <a:solidFill>
                  <a:srgbClr val="660066"/>
                </a:solidFill>
              </a:rPr>
              <a:t>Ácidos grasos</a:t>
            </a:r>
          </a:p>
          <a:p>
            <a:r>
              <a:rPr lang="es-ES_tradnl" b="1" dirty="0"/>
              <a:t>Aminoácidos</a:t>
            </a:r>
          </a:p>
          <a:p>
            <a:r>
              <a:rPr lang="es-ES_tradnl" b="1" dirty="0">
                <a:solidFill>
                  <a:srgbClr val="008000"/>
                </a:solidFill>
              </a:rPr>
              <a:t>Bases nitrogenadas</a:t>
            </a:r>
            <a:endParaRPr lang="es-ES_tradnl" b="1" baseline="-18000" dirty="0">
              <a:solidFill>
                <a:srgbClr val="008000"/>
              </a:solidFill>
            </a:endParaRPr>
          </a:p>
        </p:txBody>
      </p:sp>
      <p:grpSp>
        <p:nvGrpSpPr>
          <p:cNvPr id="18" name="17 Grupo"/>
          <p:cNvGrpSpPr/>
          <p:nvPr/>
        </p:nvGrpSpPr>
        <p:grpSpPr>
          <a:xfrm>
            <a:off x="214282" y="4221163"/>
            <a:ext cx="6143668" cy="2308324"/>
            <a:chOff x="214282" y="4221163"/>
            <a:chExt cx="6143668" cy="2308324"/>
          </a:xfrm>
        </p:grpSpPr>
        <p:sp>
          <p:nvSpPr>
            <p:cNvPr id="36872" name="AutoShape 16"/>
            <p:cNvSpPr>
              <a:spLocks noChangeArrowheads="1"/>
            </p:cNvSpPr>
            <p:nvPr/>
          </p:nvSpPr>
          <p:spPr bwMode="auto">
            <a:xfrm>
              <a:off x="2149141" y="4365625"/>
              <a:ext cx="4208809" cy="1368425"/>
            </a:xfrm>
            <a:prstGeom prst="leftArrow">
              <a:avLst>
                <a:gd name="adj1" fmla="val 41296"/>
                <a:gd name="adj2" fmla="val 5687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ES_tradnl" b="1" dirty="0">
                  <a:solidFill>
                    <a:srgbClr val="000099"/>
                  </a:solidFill>
                </a:rPr>
                <a:t>VIAS ANABOLICAS</a:t>
              </a:r>
            </a:p>
            <a:p>
              <a:pPr algn="ctr"/>
              <a:r>
                <a:rPr lang="es-ES_tradnl" b="1" dirty="0">
                  <a:solidFill>
                    <a:srgbClr val="000099"/>
                  </a:solidFill>
                </a:rPr>
                <a:t>(Síntesis reductora)</a:t>
              </a:r>
            </a:p>
          </p:txBody>
        </p:sp>
        <p:sp>
          <p:nvSpPr>
            <p:cNvPr id="36873" name="Text Box 18"/>
            <p:cNvSpPr txBox="1">
              <a:spLocks noChangeArrowheads="1"/>
            </p:cNvSpPr>
            <p:nvPr/>
          </p:nvSpPr>
          <p:spPr bwMode="auto">
            <a:xfrm>
              <a:off x="214282" y="4221163"/>
              <a:ext cx="2000263" cy="2308324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ES_tradnl" b="1" dirty="0">
                  <a:solidFill>
                    <a:schemeClr val="tx1"/>
                  </a:solidFill>
                </a:rPr>
                <a:t>Macromoléculas </a:t>
              </a:r>
            </a:p>
            <a:p>
              <a:pPr algn="ctr"/>
              <a:r>
                <a:rPr lang="es-ES_tradnl" b="1" dirty="0">
                  <a:solidFill>
                    <a:schemeClr val="tx1"/>
                  </a:solidFill>
                </a:rPr>
                <a:t>Celulares</a:t>
              </a:r>
            </a:p>
            <a:p>
              <a:endParaRPr lang="es-ES_tradnl" dirty="0">
                <a:solidFill>
                  <a:schemeClr val="tx1"/>
                </a:solidFill>
              </a:endParaRPr>
            </a:p>
            <a:p>
              <a:r>
                <a:rPr lang="es-ES_tradnl" b="1" dirty="0">
                  <a:solidFill>
                    <a:srgbClr val="000099"/>
                  </a:solidFill>
                </a:rPr>
                <a:t>Polisacáridos</a:t>
              </a:r>
              <a:endParaRPr lang="es-ES_tradnl" b="1" baseline="-18000" dirty="0">
                <a:solidFill>
                  <a:srgbClr val="000099"/>
                </a:solidFill>
              </a:endParaRPr>
            </a:p>
            <a:p>
              <a:r>
                <a:rPr lang="es-ES_tradnl" b="1" dirty="0">
                  <a:solidFill>
                    <a:srgbClr val="660066"/>
                  </a:solidFill>
                </a:rPr>
                <a:t>Lípidos</a:t>
              </a:r>
            </a:p>
            <a:p>
              <a:r>
                <a:rPr lang="es-ES_tradnl" b="1" dirty="0"/>
                <a:t>Proteínas</a:t>
              </a:r>
            </a:p>
            <a:p>
              <a:r>
                <a:rPr lang="es-ES_tradnl" b="1" dirty="0">
                  <a:solidFill>
                    <a:srgbClr val="008000"/>
                  </a:solidFill>
                </a:rPr>
                <a:t>Ácidos </a:t>
              </a:r>
              <a:r>
                <a:rPr lang="es-ES_tradnl" b="1" dirty="0" err="1">
                  <a:solidFill>
                    <a:srgbClr val="008000"/>
                  </a:solidFill>
                </a:rPr>
                <a:t>Nucleicos</a:t>
              </a:r>
              <a:endParaRPr lang="es-ES_tradnl" b="1" baseline="-18000" dirty="0">
                <a:solidFill>
                  <a:srgbClr val="008000"/>
                </a:solidFill>
              </a:endParaRPr>
            </a:p>
          </p:txBody>
        </p:sp>
      </p:grpSp>
      <p:sp>
        <p:nvSpPr>
          <p:cNvPr id="36874" name="AutoShape 19"/>
          <p:cNvSpPr>
            <a:spLocks noChangeArrowheads="1"/>
          </p:cNvSpPr>
          <p:nvPr/>
        </p:nvSpPr>
        <p:spPr bwMode="auto">
          <a:xfrm flipH="1">
            <a:off x="2695015" y="4076700"/>
            <a:ext cx="2480546" cy="647700"/>
          </a:xfrm>
          <a:prstGeom prst="curvedUpArrow">
            <a:avLst>
              <a:gd name="adj1" fmla="val 73382"/>
              <a:gd name="adj2" fmla="val 14676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/>
      <p:bldP spid="37896" grpId="0" animBg="1"/>
      <p:bldP spid="37903" grpId="0" animBg="1"/>
      <p:bldP spid="3687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7"/>
          <p:cNvSpPr txBox="1">
            <a:spLocks noChangeArrowheads="1"/>
          </p:cNvSpPr>
          <p:nvPr/>
        </p:nvSpPr>
        <p:spPr bwMode="auto">
          <a:xfrm>
            <a:off x="3005138" y="1027113"/>
            <a:ext cx="3006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s-ES_tradnl" sz="2400" b="1" dirty="0">
                <a:solidFill>
                  <a:srgbClr val="660066"/>
                </a:solidFill>
              </a:rPr>
              <a:t>Equilibrio dinámico</a:t>
            </a:r>
          </a:p>
        </p:txBody>
      </p:sp>
      <p:pic>
        <p:nvPicPr>
          <p:cNvPr id="39939" name="Picture 8" descr="Lanzarote_campos_abandonados_0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363" y="404813"/>
            <a:ext cx="16192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9" descr="Anfibios_estudiados_por_jh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572000"/>
            <a:ext cx="2160587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10" descr="mariposa adult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4652963"/>
            <a:ext cx="1728788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12" descr="reidora_invierno"/>
          <p:cNvPicPr preferRelativeResize="0"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32588" y="1484313"/>
            <a:ext cx="2124075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14" descr="balanza movil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4413" y="1423988"/>
            <a:ext cx="4321175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4" name="Text Box 15"/>
          <p:cNvSpPr txBox="1">
            <a:spLocks noChangeArrowheads="1"/>
          </p:cNvSpPr>
          <p:nvPr/>
        </p:nvSpPr>
        <p:spPr bwMode="auto">
          <a:xfrm>
            <a:off x="4876800" y="3692525"/>
            <a:ext cx="1927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s-ES_tradnl" sz="2400" b="1" dirty="0">
                <a:solidFill>
                  <a:srgbClr val="000099"/>
                </a:solidFill>
              </a:rPr>
              <a:t>Anabolismo</a:t>
            </a:r>
          </a:p>
        </p:txBody>
      </p:sp>
      <p:sp>
        <p:nvSpPr>
          <p:cNvPr id="39945" name="Text Box 16"/>
          <p:cNvSpPr txBox="1">
            <a:spLocks noChangeArrowheads="1"/>
          </p:cNvSpPr>
          <p:nvPr/>
        </p:nvSpPr>
        <p:spPr bwMode="auto">
          <a:xfrm>
            <a:off x="2051050" y="3692525"/>
            <a:ext cx="2012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s-ES_tradnl" sz="2400" b="1" dirty="0">
                <a:solidFill>
                  <a:srgbClr val="FF0000"/>
                </a:solidFill>
              </a:rPr>
              <a:t>Catabolismo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balanza inclinad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1484313"/>
            <a:ext cx="5113337" cy="383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Text Box 5"/>
          <p:cNvSpPr txBox="1">
            <a:spLocks noChangeArrowheads="1"/>
          </p:cNvSpPr>
          <p:nvPr/>
        </p:nvSpPr>
        <p:spPr bwMode="auto">
          <a:xfrm>
            <a:off x="5219700" y="4195763"/>
            <a:ext cx="1927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s-ES_tradnl" sz="2400" b="1" dirty="0">
                <a:solidFill>
                  <a:srgbClr val="000099"/>
                </a:solidFill>
              </a:rPr>
              <a:t>Anabolismo</a:t>
            </a:r>
          </a:p>
        </p:txBody>
      </p:sp>
      <p:sp>
        <p:nvSpPr>
          <p:cNvPr id="40964" name="Text Box 6"/>
          <p:cNvSpPr txBox="1">
            <a:spLocks noChangeArrowheads="1"/>
          </p:cNvSpPr>
          <p:nvPr/>
        </p:nvSpPr>
        <p:spPr bwMode="auto">
          <a:xfrm>
            <a:off x="1979613" y="3284538"/>
            <a:ext cx="2031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s-ES_tradnl" sz="2400" b="1" dirty="0">
                <a:solidFill>
                  <a:srgbClr val="FF0000"/>
                </a:solidFill>
              </a:rPr>
              <a:t>Catabolismo</a:t>
            </a:r>
          </a:p>
        </p:txBody>
      </p:sp>
      <p:pic>
        <p:nvPicPr>
          <p:cNvPr id="40965" name="Picture 7" descr="embr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693738"/>
            <a:ext cx="20542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8" descr="Tigre-Beb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4471988"/>
            <a:ext cx="2447925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9" descr="3781_88_46ced66223e14"/>
          <p:cNvPicPr>
            <a:picLocks noChangeAspect="1" noChangeArrowheads="1"/>
          </p:cNvPicPr>
          <p:nvPr/>
        </p:nvPicPr>
        <p:blipFill>
          <a:blip r:embed="rId5"/>
          <a:srcRect l="15889" t="2621" r="18196"/>
          <a:stretch>
            <a:fillRect/>
          </a:stretch>
        </p:blipFill>
        <p:spPr bwMode="auto">
          <a:xfrm>
            <a:off x="6659563" y="1125538"/>
            <a:ext cx="2087562" cy="20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8" name="Text Box 10"/>
          <p:cNvSpPr txBox="1">
            <a:spLocks noChangeArrowheads="1"/>
          </p:cNvSpPr>
          <p:nvPr/>
        </p:nvSpPr>
        <p:spPr bwMode="auto">
          <a:xfrm>
            <a:off x="3400425" y="549275"/>
            <a:ext cx="23955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_tradnl" sz="2800" b="1" dirty="0">
                <a:solidFill>
                  <a:schemeClr val="tx1"/>
                </a:solidFill>
              </a:rPr>
              <a:t>Crecimiento</a:t>
            </a:r>
          </a:p>
        </p:txBody>
      </p:sp>
      <p:pic>
        <p:nvPicPr>
          <p:cNvPr id="40969" name="Picture 11" descr="germinacion2"/>
          <p:cNvPicPr>
            <a:picLocks noChangeAspect="1" noChangeArrowheads="1"/>
          </p:cNvPicPr>
          <p:nvPr/>
        </p:nvPicPr>
        <p:blipFill>
          <a:blip r:embed="rId6"/>
          <a:srcRect t="14967"/>
          <a:stretch>
            <a:fillRect/>
          </a:stretch>
        </p:blipFill>
        <p:spPr bwMode="auto">
          <a:xfrm>
            <a:off x="6102350" y="4868863"/>
            <a:ext cx="2573338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7"/>
          <p:cNvSpPr txBox="1">
            <a:spLocks noChangeArrowheads="1"/>
          </p:cNvSpPr>
          <p:nvPr/>
        </p:nvSpPr>
        <p:spPr bwMode="auto">
          <a:xfrm>
            <a:off x="3500430" y="450850"/>
            <a:ext cx="282160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s-ES_tradnl" sz="2800" b="1" dirty="0">
                <a:solidFill>
                  <a:schemeClr val="tx1"/>
                </a:solidFill>
              </a:rPr>
              <a:t>Envejecimiento</a:t>
            </a:r>
          </a:p>
        </p:txBody>
      </p:sp>
      <p:pic>
        <p:nvPicPr>
          <p:cNvPr id="41987" name="Picture 8" descr="reunion de abuelo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98988"/>
            <a:ext cx="3600450" cy="225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10" descr="chochas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3213" y="4076700"/>
            <a:ext cx="2239962" cy="259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11" descr="avistaje-puerto-madry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260350"/>
            <a:ext cx="2836863" cy="188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12" descr="mono-pensand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32588" y="333375"/>
            <a:ext cx="1955800" cy="269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13" descr="balanza inclinad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60700" y="1484313"/>
            <a:ext cx="3671888" cy="383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2" name="Text Box 14"/>
          <p:cNvSpPr txBox="1">
            <a:spLocks noChangeArrowheads="1"/>
          </p:cNvSpPr>
          <p:nvPr/>
        </p:nvSpPr>
        <p:spPr bwMode="auto">
          <a:xfrm>
            <a:off x="5148263" y="3141663"/>
            <a:ext cx="1927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s-ES_tradnl" sz="2400" b="1" dirty="0">
                <a:solidFill>
                  <a:srgbClr val="000099"/>
                </a:solidFill>
              </a:rPr>
              <a:t>Anabolismo</a:t>
            </a:r>
          </a:p>
        </p:txBody>
      </p:sp>
      <p:sp>
        <p:nvSpPr>
          <p:cNvPr id="41993" name="Text Box 15"/>
          <p:cNvSpPr txBox="1">
            <a:spLocks noChangeArrowheads="1"/>
          </p:cNvSpPr>
          <p:nvPr/>
        </p:nvSpPr>
        <p:spPr bwMode="auto">
          <a:xfrm>
            <a:off x="2771775" y="4149725"/>
            <a:ext cx="2031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s-ES_tradnl" sz="2400" b="1" dirty="0">
                <a:solidFill>
                  <a:srgbClr val="FF0000"/>
                </a:solidFill>
              </a:rPr>
              <a:t>Catabolismo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476250"/>
            <a:ext cx="4537075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1"/>
          <p:cNvPicPr>
            <a:picLocks noChangeAspect="1" noChangeArrowheads="1"/>
          </p:cNvPicPr>
          <p:nvPr/>
        </p:nvPicPr>
        <p:blipFill>
          <a:blip r:embed="rId2"/>
          <a:srcRect t="19760" r="41287" b="-1253"/>
          <a:stretch>
            <a:fillRect/>
          </a:stretch>
        </p:blipFill>
        <p:spPr bwMode="auto">
          <a:xfrm>
            <a:off x="1763713" y="1628775"/>
            <a:ext cx="266382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1"/>
          <p:cNvPicPr>
            <a:picLocks noChangeAspect="1" noChangeArrowheads="1"/>
          </p:cNvPicPr>
          <p:nvPr/>
        </p:nvPicPr>
        <p:blipFill>
          <a:blip r:embed="rId2"/>
          <a:srcRect l="19034" t="44447" b="13554"/>
          <a:stretch>
            <a:fillRect/>
          </a:stretch>
        </p:blipFill>
        <p:spPr bwMode="auto">
          <a:xfrm>
            <a:off x="2627313" y="3068638"/>
            <a:ext cx="3673475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1"/>
          <p:cNvPicPr>
            <a:picLocks noChangeAspect="1" noChangeArrowheads="1"/>
          </p:cNvPicPr>
          <p:nvPr/>
        </p:nvPicPr>
        <p:blipFill>
          <a:blip r:embed="rId2"/>
          <a:srcRect l="33345" t="80267" r="1608"/>
          <a:stretch>
            <a:fillRect/>
          </a:stretch>
        </p:blipFill>
        <p:spPr bwMode="auto">
          <a:xfrm>
            <a:off x="3275013" y="5157788"/>
            <a:ext cx="2951162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1"/>
          <p:cNvPicPr>
            <a:picLocks noChangeAspect="1" noChangeArrowheads="1"/>
          </p:cNvPicPr>
          <p:nvPr/>
        </p:nvPicPr>
        <p:blipFill>
          <a:blip r:embed="rId2"/>
          <a:srcRect l="42862" r="9517" b="55525"/>
          <a:stretch>
            <a:fillRect/>
          </a:stretch>
        </p:blipFill>
        <p:spPr bwMode="auto">
          <a:xfrm>
            <a:off x="3708400" y="476250"/>
            <a:ext cx="2160588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0" name="Text Box 12"/>
          <p:cNvSpPr txBox="1">
            <a:spLocks noChangeArrowheads="1"/>
          </p:cNvSpPr>
          <p:nvPr/>
        </p:nvSpPr>
        <p:spPr bwMode="auto">
          <a:xfrm rot="-5400000">
            <a:off x="-1885156" y="3130877"/>
            <a:ext cx="5832475" cy="523220"/>
          </a:xfrm>
          <a:prstGeom prst="rect">
            <a:avLst/>
          </a:prstGeom>
          <a:solidFill>
            <a:schemeClr val="bg1"/>
          </a:solidFill>
          <a:ln w="31750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_tradnl" sz="2800" b="1" dirty="0">
                <a:solidFill>
                  <a:srgbClr val="0000FF"/>
                </a:solidFill>
                <a:latin typeface="Times"/>
              </a:rPr>
              <a:t>METABOLISMO INTERMEDIO</a:t>
            </a: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6496050" y="4316413"/>
            <a:ext cx="23971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s-ES_tradnl" sz="2000" b="1" i="1" dirty="0">
                <a:solidFill>
                  <a:srgbClr val="660066"/>
                </a:solidFill>
              </a:rPr>
              <a:t>Conjunto de reacciones químicas que tienen lugar en las células y tejidos</a:t>
            </a:r>
            <a:r>
              <a:rPr lang="es-ES_tradnl" sz="2000" i="1" dirty="0">
                <a:solidFill>
                  <a:srgbClr val="660066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4"/>
          <p:cNvSpPr txBox="1">
            <a:spLocks noChangeArrowheads="1"/>
          </p:cNvSpPr>
          <p:nvPr/>
        </p:nvSpPr>
        <p:spPr bwMode="auto">
          <a:xfrm>
            <a:off x="468313" y="279400"/>
            <a:ext cx="8328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_tradnl" sz="2400" b="1" dirty="0">
                <a:solidFill>
                  <a:srgbClr val="000099"/>
                </a:solidFill>
              </a:rPr>
              <a:t>Esquemas de distintos tipos de secuencias metabólicas</a:t>
            </a: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2278063" y="1412875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s-ES_tradnl" sz="2400">
                <a:solidFill>
                  <a:srgbClr val="000099"/>
                </a:solidFill>
              </a:rPr>
              <a:t>A</a:t>
            </a:r>
          </a:p>
        </p:txBody>
      </p:sp>
      <p:grpSp>
        <p:nvGrpSpPr>
          <p:cNvPr id="2" name="Group 87"/>
          <p:cNvGrpSpPr>
            <a:grpSpLocks/>
          </p:cNvGrpSpPr>
          <p:nvPr/>
        </p:nvGrpSpPr>
        <p:grpSpPr bwMode="auto">
          <a:xfrm>
            <a:off x="2682875" y="1125538"/>
            <a:ext cx="1125538" cy="744537"/>
            <a:chOff x="1292" y="618"/>
            <a:chExt cx="709" cy="469"/>
          </a:xfrm>
        </p:grpSpPr>
        <p:sp>
          <p:nvSpPr>
            <p:cNvPr id="37981" name="Text Box 6"/>
            <p:cNvSpPr txBox="1">
              <a:spLocks noChangeArrowheads="1"/>
            </p:cNvSpPr>
            <p:nvPr/>
          </p:nvSpPr>
          <p:spPr bwMode="auto">
            <a:xfrm>
              <a:off x="1746" y="799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B</a:t>
              </a:r>
            </a:p>
          </p:txBody>
        </p:sp>
        <p:sp>
          <p:nvSpPr>
            <p:cNvPr id="37982" name="Line 10"/>
            <p:cNvSpPr>
              <a:spLocks noChangeShapeType="1"/>
            </p:cNvSpPr>
            <p:nvPr/>
          </p:nvSpPr>
          <p:spPr bwMode="auto">
            <a:xfrm>
              <a:off x="1292" y="935"/>
              <a:ext cx="45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83" name="Text Box 14"/>
            <p:cNvSpPr txBox="1">
              <a:spLocks noChangeArrowheads="1"/>
            </p:cNvSpPr>
            <p:nvPr/>
          </p:nvSpPr>
          <p:spPr bwMode="auto">
            <a:xfrm>
              <a:off x="1387" y="618"/>
              <a:ext cx="11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endParaRPr lang="es-ES_tradnl" sz="2400" i="1" dirty="0"/>
            </a:p>
          </p:txBody>
        </p:sp>
      </p:grpSp>
      <p:grpSp>
        <p:nvGrpSpPr>
          <p:cNvPr id="3" name="Group 88"/>
          <p:cNvGrpSpPr>
            <a:grpSpLocks/>
          </p:cNvGrpSpPr>
          <p:nvPr/>
        </p:nvGrpSpPr>
        <p:grpSpPr bwMode="auto">
          <a:xfrm>
            <a:off x="3762375" y="1125538"/>
            <a:ext cx="1125538" cy="744537"/>
            <a:chOff x="1972" y="618"/>
            <a:chExt cx="709" cy="469"/>
          </a:xfrm>
        </p:grpSpPr>
        <p:sp>
          <p:nvSpPr>
            <p:cNvPr id="37978" name="Text Box 7"/>
            <p:cNvSpPr txBox="1">
              <a:spLocks noChangeArrowheads="1"/>
            </p:cNvSpPr>
            <p:nvPr/>
          </p:nvSpPr>
          <p:spPr bwMode="auto">
            <a:xfrm>
              <a:off x="2426" y="799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C</a:t>
              </a:r>
            </a:p>
          </p:txBody>
        </p:sp>
        <p:sp>
          <p:nvSpPr>
            <p:cNvPr id="37979" name="Line 11"/>
            <p:cNvSpPr>
              <a:spLocks noChangeShapeType="1"/>
            </p:cNvSpPr>
            <p:nvPr/>
          </p:nvSpPr>
          <p:spPr bwMode="auto">
            <a:xfrm>
              <a:off x="1972" y="935"/>
              <a:ext cx="45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80" name="Text Box 15"/>
            <p:cNvSpPr txBox="1">
              <a:spLocks noChangeArrowheads="1"/>
            </p:cNvSpPr>
            <p:nvPr/>
          </p:nvSpPr>
          <p:spPr bwMode="auto">
            <a:xfrm>
              <a:off x="2064" y="618"/>
              <a:ext cx="11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endParaRPr lang="es-ES_tradnl" sz="2400" i="1" dirty="0"/>
            </a:p>
          </p:txBody>
        </p:sp>
      </p:grpSp>
      <p:grpSp>
        <p:nvGrpSpPr>
          <p:cNvPr id="4" name="Group 89"/>
          <p:cNvGrpSpPr>
            <a:grpSpLocks/>
          </p:cNvGrpSpPr>
          <p:nvPr/>
        </p:nvGrpSpPr>
        <p:grpSpPr bwMode="auto">
          <a:xfrm>
            <a:off x="4914900" y="1125538"/>
            <a:ext cx="2260600" cy="744537"/>
            <a:chOff x="2698" y="618"/>
            <a:chExt cx="1424" cy="469"/>
          </a:xfrm>
        </p:grpSpPr>
        <p:sp>
          <p:nvSpPr>
            <p:cNvPr id="37972" name="Text Box 8"/>
            <p:cNvSpPr txBox="1">
              <a:spLocks noChangeArrowheads="1"/>
            </p:cNvSpPr>
            <p:nvPr/>
          </p:nvSpPr>
          <p:spPr bwMode="auto">
            <a:xfrm>
              <a:off x="3152" y="799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D</a:t>
              </a:r>
            </a:p>
          </p:txBody>
        </p:sp>
        <p:sp>
          <p:nvSpPr>
            <p:cNvPr id="37973" name="Text Box 9"/>
            <p:cNvSpPr txBox="1">
              <a:spLocks noChangeArrowheads="1"/>
            </p:cNvSpPr>
            <p:nvPr/>
          </p:nvSpPr>
          <p:spPr bwMode="auto">
            <a:xfrm>
              <a:off x="3878" y="799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E</a:t>
              </a:r>
            </a:p>
          </p:txBody>
        </p:sp>
        <p:sp>
          <p:nvSpPr>
            <p:cNvPr id="37974" name="Line 12"/>
            <p:cNvSpPr>
              <a:spLocks noChangeShapeType="1"/>
            </p:cNvSpPr>
            <p:nvPr/>
          </p:nvSpPr>
          <p:spPr bwMode="auto">
            <a:xfrm>
              <a:off x="2698" y="935"/>
              <a:ext cx="45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75" name="Line 13"/>
            <p:cNvSpPr>
              <a:spLocks noChangeShapeType="1"/>
            </p:cNvSpPr>
            <p:nvPr/>
          </p:nvSpPr>
          <p:spPr bwMode="auto">
            <a:xfrm>
              <a:off x="3424" y="935"/>
              <a:ext cx="45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76" name="Text Box 16"/>
            <p:cNvSpPr txBox="1">
              <a:spLocks noChangeArrowheads="1"/>
            </p:cNvSpPr>
            <p:nvPr/>
          </p:nvSpPr>
          <p:spPr bwMode="auto">
            <a:xfrm>
              <a:off x="2738" y="618"/>
              <a:ext cx="11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endParaRPr lang="es-ES_tradnl" sz="2400" i="1" dirty="0"/>
            </a:p>
          </p:txBody>
        </p:sp>
        <p:sp>
          <p:nvSpPr>
            <p:cNvPr id="37977" name="Text Box 17"/>
            <p:cNvSpPr txBox="1">
              <a:spLocks noChangeArrowheads="1"/>
            </p:cNvSpPr>
            <p:nvPr/>
          </p:nvSpPr>
          <p:spPr bwMode="auto">
            <a:xfrm>
              <a:off x="3519" y="618"/>
              <a:ext cx="11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endParaRPr lang="es-ES_tradnl" sz="2400" i="1" dirty="0"/>
            </a:p>
          </p:txBody>
        </p:sp>
      </p:grpSp>
      <p:grpSp>
        <p:nvGrpSpPr>
          <p:cNvPr id="5" name="Group 90"/>
          <p:cNvGrpSpPr>
            <a:grpSpLocks/>
          </p:cNvGrpSpPr>
          <p:nvPr/>
        </p:nvGrpSpPr>
        <p:grpSpPr bwMode="auto">
          <a:xfrm>
            <a:off x="4916488" y="1747838"/>
            <a:ext cx="2319337" cy="673100"/>
            <a:chOff x="2699" y="1010"/>
            <a:chExt cx="1461" cy="424"/>
          </a:xfrm>
        </p:grpSpPr>
        <p:sp>
          <p:nvSpPr>
            <p:cNvPr id="37967" name="Line 18"/>
            <p:cNvSpPr>
              <a:spLocks noChangeShapeType="1"/>
            </p:cNvSpPr>
            <p:nvPr/>
          </p:nvSpPr>
          <p:spPr bwMode="auto">
            <a:xfrm>
              <a:off x="2699" y="1026"/>
              <a:ext cx="362" cy="272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68" name="Text Box 19"/>
            <p:cNvSpPr txBox="1">
              <a:spLocks noChangeArrowheads="1"/>
            </p:cNvSpPr>
            <p:nvPr/>
          </p:nvSpPr>
          <p:spPr bwMode="auto">
            <a:xfrm>
              <a:off x="3152" y="1146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P</a:t>
              </a:r>
            </a:p>
          </p:txBody>
        </p:sp>
        <p:sp>
          <p:nvSpPr>
            <p:cNvPr id="37969" name="Text Box 20"/>
            <p:cNvSpPr txBox="1">
              <a:spLocks noChangeArrowheads="1"/>
            </p:cNvSpPr>
            <p:nvPr/>
          </p:nvSpPr>
          <p:spPr bwMode="auto">
            <a:xfrm>
              <a:off x="3895" y="1146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Q</a:t>
              </a:r>
            </a:p>
          </p:txBody>
        </p:sp>
        <p:sp>
          <p:nvSpPr>
            <p:cNvPr id="37970" name="Line 21"/>
            <p:cNvSpPr>
              <a:spLocks noChangeShapeType="1"/>
            </p:cNvSpPr>
            <p:nvPr/>
          </p:nvSpPr>
          <p:spPr bwMode="auto">
            <a:xfrm>
              <a:off x="3424" y="1298"/>
              <a:ext cx="45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71" name="Text Box 22"/>
            <p:cNvSpPr txBox="1">
              <a:spLocks noChangeArrowheads="1"/>
            </p:cNvSpPr>
            <p:nvPr/>
          </p:nvSpPr>
          <p:spPr bwMode="auto">
            <a:xfrm>
              <a:off x="3515" y="1010"/>
              <a:ext cx="11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endParaRPr lang="es-ES_tradnl" sz="2400" i="1" dirty="0"/>
            </a:p>
          </p:txBody>
        </p:sp>
      </p:grpSp>
      <p:grpSp>
        <p:nvGrpSpPr>
          <p:cNvPr id="6" name="Group 91"/>
          <p:cNvGrpSpPr>
            <a:grpSpLocks/>
          </p:cNvGrpSpPr>
          <p:nvPr/>
        </p:nvGrpSpPr>
        <p:grpSpPr bwMode="auto">
          <a:xfrm>
            <a:off x="2266950" y="2493963"/>
            <a:ext cx="4897438" cy="744537"/>
            <a:chOff x="1020" y="1480"/>
            <a:chExt cx="3085" cy="469"/>
          </a:xfrm>
        </p:grpSpPr>
        <p:sp>
          <p:nvSpPr>
            <p:cNvPr id="37954" name="Text Box 25"/>
            <p:cNvSpPr txBox="1">
              <a:spLocks noChangeArrowheads="1"/>
            </p:cNvSpPr>
            <p:nvPr/>
          </p:nvSpPr>
          <p:spPr bwMode="auto">
            <a:xfrm>
              <a:off x="1020" y="1661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A</a:t>
              </a:r>
            </a:p>
          </p:txBody>
        </p:sp>
        <p:sp>
          <p:nvSpPr>
            <p:cNvPr id="37955" name="Text Box 26"/>
            <p:cNvSpPr txBox="1">
              <a:spLocks noChangeArrowheads="1"/>
            </p:cNvSpPr>
            <p:nvPr/>
          </p:nvSpPr>
          <p:spPr bwMode="auto">
            <a:xfrm>
              <a:off x="1729" y="1661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B</a:t>
              </a:r>
            </a:p>
          </p:txBody>
        </p:sp>
        <p:sp>
          <p:nvSpPr>
            <p:cNvPr id="37956" name="Text Box 27"/>
            <p:cNvSpPr txBox="1">
              <a:spLocks noChangeArrowheads="1"/>
            </p:cNvSpPr>
            <p:nvPr/>
          </p:nvSpPr>
          <p:spPr bwMode="auto">
            <a:xfrm>
              <a:off x="2409" y="1661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C</a:t>
              </a:r>
            </a:p>
          </p:txBody>
        </p:sp>
        <p:sp>
          <p:nvSpPr>
            <p:cNvPr id="37957" name="Text Box 28"/>
            <p:cNvSpPr txBox="1">
              <a:spLocks noChangeArrowheads="1"/>
            </p:cNvSpPr>
            <p:nvPr/>
          </p:nvSpPr>
          <p:spPr bwMode="auto">
            <a:xfrm>
              <a:off x="3135" y="1661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D</a:t>
              </a:r>
            </a:p>
          </p:txBody>
        </p:sp>
        <p:sp>
          <p:nvSpPr>
            <p:cNvPr id="37958" name="Text Box 29"/>
            <p:cNvSpPr txBox="1">
              <a:spLocks noChangeArrowheads="1"/>
            </p:cNvSpPr>
            <p:nvPr/>
          </p:nvSpPr>
          <p:spPr bwMode="auto">
            <a:xfrm>
              <a:off x="3861" y="1661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E</a:t>
              </a:r>
            </a:p>
          </p:txBody>
        </p:sp>
        <p:sp>
          <p:nvSpPr>
            <p:cNvPr id="37959" name="Line 30"/>
            <p:cNvSpPr>
              <a:spLocks noChangeShapeType="1"/>
            </p:cNvSpPr>
            <p:nvPr/>
          </p:nvSpPr>
          <p:spPr bwMode="auto">
            <a:xfrm>
              <a:off x="1275" y="1797"/>
              <a:ext cx="45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60" name="Line 31"/>
            <p:cNvSpPr>
              <a:spLocks noChangeShapeType="1"/>
            </p:cNvSpPr>
            <p:nvPr/>
          </p:nvSpPr>
          <p:spPr bwMode="auto">
            <a:xfrm>
              <a:off x="1955" y="1797"/>
              <a:ext cx="45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61" name="Line 32"/>
            <p:cNvSpPr>
              <a:spLocks noChangeShapeType="1"/>
            </p:cNvSpPr>
            <p:nvPr/>
          </p:nvSpPr>
          <p:spPr bwMode="auto">
            <a:xfrm>
              <a:off x="2681" y="1797"/>
              <a:ext cx="45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62" name="Line 33"/>
            <p:cNvSpPr>
              <a:spLocks noChangeShapeType="1"/>
            </p:cNvSpPr>
            <p:nvPr/>
          </p:nvSpPr>
          <p:spPr bwMode="auto">
            <a:xfrm>
              <a:off x="3407" y="1797"/>
              <a:ext cx="45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63" name="Text Box 34"/>
            <p:cNvSpPr txBox="1">
              <a:spLocks noChangeArrowheads="1"/>
            </p:cNvSpPr>
            <p:nvPr/>
          </p:nvSpPr>
          <p:spPr bwMode="auto">
            <a:xfrm>
              <a:off x="1370" y="1480"/>
              <a:ext cx="11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endParaRPr lang="es-ES_tradnl" sz="2400" i="1" dirty="0"/>
            </a:p>
          </p:txBody>
        </p:sp>
        <p:sp>
          <p:nvSpPr>
            <p:cNvPr id="37964" name="Text Box 35"/>
            <p:cNvSpPr txBox="1">
              <a:spLocks noChangeArrowheads="1"/>
            </p:cNvSpPr>
            <p:nvPr/>
          </p:nvSpPr>
          <p:spPr bwMode="auto">
            <a:xfrm>
              <a:off x="2047" y="1480"/>
              <a:ext cx="11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endParaRPr lang="es-ES_tradnl" sz="2400" i="1" dirty="0"/>
            </a:p>
          </p:txBody>
        </p:sp>
        <p:sp>
          <p:nvSpPr>
            <p:cNvPr id="37965" name="Text Box 36"/>
            <p:cNvSpPr txBox="1">
              <a:spLocks noChangeArrowheads="1"/>
            </p:cNvSpPr>
            <p:nvPr/>
          </p:nvSpPr>
          <p:spPr bwMode="auto">
            <a:xfrm>
              <a:off x="2721" y="1480"/>
              <a:ext cx="11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endParaRPr lang="es-ES_tradnl" sz="2400" i="1" dirty="0"/>
            </a:p>
          </p:txBody>
        </p:sp>
        <p:sp>
          <p:nvSpPr>
            <p:cNvPr id="37966" name="Text Box 37"/>
            <p:cNvSpPr txBox="1">
              <a:spLocks noChangeArrowheads="1"/>
            </p:cNvSpPr>
            <p:nvPr/>
          </p:nvSpPr>
          <p:spPr bwMode="auto">
            <a:xfrm>
              <a:off x="3502" y="1480"/>
              <a:ext cx="11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endParaRPr lang="es-ES_tradnl" sz="2400" i="1" dirty="0"/>
            </a:p>
          </p:txBody>
        </p:sp>
      </p:grpSp>
      <p:grpSp>
        <p:nvGrpSpPr>
          <p:cNvPr id="7" name="Group 94"/>
          <p:cNvGrpSpPr>
            <a:grpSpLocks/>
          </p:cNvGrpSpPr>
          <p:nvPr/>
        </p:nvGrpSpPr>
        <p:grpSpPr bwMode="auto">
          <a:xfrm>
            <a:off x="2627313" y="3141663"/>
            <a:ext cx="1800225" cy="0"/>
            <a:chOff x="1247" y="1888"/>
            <a:chExt cx="1134" cy="0"/>
          </a:xfrm>
        </p:grpSpPr>
        <p:sp>
          <p:nvSpPr>
            <p:cNvPr id="37952" name="Line 38"/>
            <p:cNvSpPr>
              <a:spLocks noChangeShapeType="1"/>
            </p:cNvSpPr>
            <p:nvPr/>
          </p:nvSpPr>
          <p:spPr bwMode="auto">
            <a:xfrm>
              <a:off x="1927" y="1888"/>
              <a:ext cx="45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53" name="Line 40"/>
            <p:cNvSpPr>
              <a:spLocks noChangeShapeType="1"/>
            </p:cNvSpPr>
            <p:nvPr/>
          </p:nvSpPr>
          <p:spPr bwMode="auto">
            <a:xfrm>
              <a:off x="1247" y="1888"/>
              <a:ext cx="45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93"/>
          <p:cNvGrpSpPr>
            <a:grpSpLocks/>
          </p:cNvGrpSpPr>
          <p:nvPr/>
        </p:nvGrpSpPr>
        <p:grpSpPr bwMode="auto">
          <a:xfrm>
            <a:off x="4859338" y="3141663"/>
            <a:ext cx="1873250" cy="0"/>
            <a:chOff x="2653" y="1888"/>
            <a:chExt cx="1180" cy="0"/>
          </a:xfrm>
        </p:grpSpPr>
        <p:sp>
          <p:nvSpPr>
            <p:cNvPr id="37950" name="Line 39"/>
            <p:cNvSpPr>
              <a:spLocks noChangeShapeType="1"/>
            </p:cNvSpPr>
            <p:nvPr/>
          </p:nvSpPr>
          <p:spPr bwMode="auto">
            <a:xfrm>
              <a:off x="2653" y="1888"/>
              <a:ext cx="45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51" name="Line 41"/>
            <p:cNvSpPr>
              <a:spLocks noChangeShapeType="1"/>
            </p:cNvSpPr>
            <p:nvPr/>
          </p:nvSpPr>
          <p:spPr bwMode="auto">
            <a:xfrm>
              <a:off x="3379" y="1888"/>
              <a:ext cx="45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96"/>
          <p:cNvGrpSpPr>
            <a:grpSpLocks/>
          </p:cNvGrpSpPr>
          <p:nvPr/>
        </p:nvGrpSpPr>
        <p:grpSpPr bwMode="auto">
          <a:xfrm>
            <a:off x="2609850" y="4051300"/>
            <a:ext cx="1071563" cy="2257425"/>
            <a:chOff x="1644" y="2432"/>
            <a:chExt cx="675" cy="1422"/>
          </a:xfrm>
        </p:grpSpPr>
        <p:sp>
          <p:nvSpPr>
            <p:cNvPr id="37940" name="Text Box 45"/>
            <p:cNvSpPr txBox="1">
              <a:spLocks noChangeArrowheads="1"/>
            </p:cNvSpPr>
            <p:nvPr/>
          </p:nvSpPr>
          <p:spPr bwMode="auto">
            <a:xfrm>
              <a:off x="1644" y="2779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A</a:t>
              </a:r>
            </a:p>
          </p:txBody>
        </p:sp>
        <p:sp>
          <p:nvSpPr>
            <p:cNvPr id="37941" name="Text Box 46"/>
            <p:cNvSpPr txBox="1">
              <a:spLocks noChangeArrowheads="1"/>
            </p:cNvSpPr>
            <p:nvPr/>
          </p:nvSpPr>
          <p:spPr bwMode="auto">
            <a:xfrm>
              <a:off x="2064" y="3113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B</a:t>
              </a:r>
            </a:p>
          </p:txBody>
        </p:sp>
        <p:sp>
          <p:nvSpPr>
            <p:cNvPr id="37942" name="Text Box 47"/>
            <p:cNvSpPr txBox="1">
              <a:spLocks noChangeArrowheads="1"/>
            </p:cNvSpPr>
            <p:nvPr/>
          </p:nvSpPr>
          <p:spPr bwMode="auto">
            <a:xfrm>
              <a:off x="1655" y="3566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C</a:t>
              </a:r>
            </a:p>
          </p:txBody>
        </p:sp>
        <p:sp>
          <p:nvSpPr>
            <p:cNvPr id="37943" name="Text Box 53"/>
            <p:cNvSpPr txBox="1">
              <a:spLocks noChangeArrowheads="1"/>
            </p:cNvSpPr>
            <p:nvPr/>
          </p:nvSpPr>
          <p:spPr bwMode="auto">
            <a:xfrm>
              <a:off x="2064" y="3475"/>
              <a:ext cx="11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endParaRPr lang="es-ES_tradnl" sz="2400" i="1" dirty="0"/>
            </a:p>
          </p:txBody>
        </p:sp>
        <p:sp>
          <p:nvSpPr>
            <p:cNvPr id="37944" name="Arc 59"/>
            <p:cNvSpPr>
              <a:spLocks/>
            </p:cNvSpPr>
            <p:nvPr/>
          </p:nvSpPr>
          <p:spPr bwMode="auto">
            <a:xfrm rot="5833330">
              <a:off x="1818" y="3360"/>
              <a:ext cx="360" cy="318"/>
            </a:xfrm>
            <a:custGeom>
              <a:avLst/>
              <a:gdLst>
                <a:gd name="T0" fmla="*/ 0 w 21394"/>
                <a:gd name="T1" fmla="*/ 0 h 21600"/>
                <a:gd name="T2" fmla="*/ 6 w 21394"/>
                <a:gd name="T3" fmla="*/ 4 h 21600"/>
                <a:gd name="T4" fmla="*/ 0 w 21394"/>
                <a:gd name="T5" fmla="*/ 5 h 21600"/>
                <a:gd name="T6" fmla="*/ 0 60000 65536"/>
                <a:gd name="T7" fmla="*/ 0 60000 65536"/>
                <a:gd name="T8" fmla="*/ 0 60000 65536"/>
                <a:gd name="T9" fmla="*/ 0 w 21394"/>
                <a:gd name="T10" fmla="*/ 0 h 21600"/>
                <a:gd name="T11" fmla="*/ 21394 w 21394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394" h="21600" fill="none" extrusionOk="0">
                  <a:moveTo>
                    <a:pt x="-1" y="0"/>
                  </a:moveTo>
                  <a:cubicBezTo>
                    <a:pt x="10779" y="0"/>
                    <a:pt x="19908" y="7947"/>
                    <a:pt x="21394" y="18623"/>
                  </a:cubicBezTo>
                </a:path>
                <a:path w="21394" h="21600" stroke="0" extrusionOk="0">
                  <a:moveTo>
                    <a:pt x="-1" y="0"/>
                  </a:moveTo>
                  <a:cubicBezTo>
                    <a:pt x="10779" y="0"/>
                    <a:pt x="19908" y="7947"/>
                    <a:pt x="21394" y="18623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" name="Group 64"/>
            <p:cNvGrpSpPr>
              <a:grpSpLocks/>
            </p:cNvGrpSpPr>
            <p:nvPr/>
          </p:nvGrpSpPr>
          <p:grpSpPr bwMode="auto">
            <a:xfrm>
              <a:off x="1837" y="2704"/>
              <a:ext cx="344" cy="544"/>
              <a:chOff x="1837" y="2704"/>
              <a:chExt cx="344" cy="544"/>
            </a:xfrm>
          </p:grpSpPr>
          <p:sp>
            <p:nvSpPr>
              <p:cNvPr id="37947" name="Text Box 52"/>
              <p:cNvSpPr txBox="1">
                <a:spLocks noChangeArrowheads="1"/>
              </p:cNvSpPr>
              <p:nvPr/>
            </p:nvSpPr>
            <p:spPr bwMode="auto">
              <a:xfrm>
                <a:off x="2022" y="2779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  <p:sp>
            <p:nvSpPr>
              <p:cNvPr id="37948" name="Arc 58"/>
              <p:cNvSpPr>
                <a:spLocks/>
              </p:cNvSpPr>
              <p:nvPr/>
            </p:nvSpPr>
            <p:spPr bwMode="auto">
              <a:xfrm rot="302509">
                <a:off x="1837" y="2930"/>
                <a:ext cx="344" cy="318"/>
              </a:xfrm>
              <a:custGeom>
                <a:avLst/>
                <a:gdLst>
                  <a:gd name="T0" fmla="*/ 0 w 20456"/>
                  <a:gd name="T1" fmla="*/ 0 h 21600"/>
                  <a:gd name="T2" fmla="*/ 6 w 20456"/>
                  <a:gd name="T3" fmla="*/ 3 h 21600"/>
                  <a:gd name="T4" fmla="*/ 0 w 20456"/>
                  <a:gd name="T5" fmla="*/ 5 h 21600"/>
                  <a:gd name="T6" fmla="*/ 0 60000 65536"/>
                  <a:gd name="T7" fmla="*/ 0 60000 65536"/>
                  <a:gd name="T8" fmla="*/ 0 60000 65536"/>
                  <a:gd name="T9" fmla="*/ 0 w 20456"/>
                  <a:gd name="T10" fmla="*/ 0 h 21600"/>
                  <a:gd name="T11" fmla="*/ 20456 w 20456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456" h="21600" fill="none" extrusionOk="0">
                    <a:moveTo>
                      <a:pt x="-1" y="0"/>
                    </a:moveTo>
                    <a:cubicBezTo>
                      <a:pt x="9256" y="0"/>
                      <a:pt x="17483" y="5897"/>
                      <a:pt x="20456" y="14663"/>
                    </a:cubicBezTo>
                  </a:path>
                  <a:path w="20456" h="21600" stroke="0" extrusionOk="0">
                    <a:moveTo>
                      <a:pt x="-1" y="0"/>
                    </a:moveTo>
                    <a:cubicBezTo>
                      <a:pt x="9256" y="0"/>
                      <a:pt x="17483" y="5897"/>
                      <a:pt x="20456" y="14663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49" name="Arc 63"/>
              <p:cNvSpPr>
                <a:spLocks/>
              </p:cNvSpPr>
              <p:nvPr/>
            </p:nvSpPr>
            <p:spPr bwMode="auto">
              <a:xfrm flipH="1" flipV="1">
                <a:off x="1928" y="2704"/>
                <a:ext cx="136" cy="262"/>
              </a:xfrm>
              <a:custGeom>
                <a:avLst/>
                <a:gdLst>
                  <a:gd name="T0" fmla="*/ 0 w 21600"/>
                  <a:gd name="T1" fmla="*/ 0 h 20828"/>
                  <a:gd name="T2" fmla="*/ 1 w 21600"/>
                  <a:gd name="T3" fmla="*/ 3 h 20828"/>
                  <a:gd name="T4" fmla="*/ 0 w 21600"/>
                  <a:gd name="T5" fmla="*/ 3 h 20828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0828"/>
                  <a:gd name="T11" fmla="*/ 21600 w 21600"/>
                  <a:gd name="T12" fmla="*/ 20828 h 2082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0828" fill="none" extrusionOk="0">
                    <a:moveTo>
                      <a:pt x="5723" y="-1"/>
                    </a:moveTo>
                    <a:cubicBezTo>
                      <a:pt x="15100" y="2576"/>
                      <a:pt x="21600" y="11102"/>
                      <a:pt x="21600" y="20828"/>
                    </a:cubicBezTo>
                  </a:path>
                  <a:path w="21600" h="20828" stroke="0" extrusionOk="0">
                    <a:moveTo>
                      <a:pt x="5723" y="-1"/>
                    </a:moveTo>
                    <a:cubicBezTo>
                      <a:pt x="15100" y="2576"/>
                      <a:pt x="21600" y="11102"/>
                      <a:pt x="21600" y="20828"/>
                    </a:cubicBezTo>
                    <a:lnTo>
                      <a:pt x="0" y="20828"/>
                    </a:lnTo>
                    <a:close/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7946" name="Text Box 65"/>
            <p:cNvSpPr txBox="1">
              <a:spLocks noChangeArrowheads="1"/>
            </p:cNvSpPr>
            <p:nvPr/>
          </p:nvSpPr>
          <p:spPr bwMode="auto">
            <a:xfrm>
              <a:off x="1820" y="2432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S</a:t>
              </a:r>
            </a:p>
          </p:txBody>
        </p:sp>
      </p:grpSp>
      <p:grpSp>
        <p:nvGrpSpPr>
          <p:cNvPr id="11" name="Group 97"/>
          <p:cNvGrpSpPr>
            <a:grpSpLocks/>
          </p:cNvGrpSpPr>
          <p:nvPr/>
        </p:nvGrpSpPr>
        <p:grpSpPr bwMode="auto">
          <a:xfrm>
            <a:off x="1898650" y="4051301"/>
            <a:ext cx="803275" cy="2262188"/>
            <a:chOff x="1196" y="2432"/>
            <a:chExt cx="506" cy="1425"/>
          </a:xfrm>
        </p:grpSpPr>
        <p:sp>
          <p:nvSpPr>
            <p:cNvPr id="37932" name="Text Box 48"/>
            <p:cNvSpPr txBox="1">
              <a:spLocks noChangeArrowheads="1"/>
            </p:cNvSpPr>
            <p:nvPr/>
          </p:nvSpPr>
          <p:spPr bwMode="auto">
            <a:xfrm>
              <a:off x="1219" y="3142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D</a:t>
              </a:r>
            </a:p>
          </p:txBody>
        </p:sp>
        <p:sp>
          <p:nvSpPr>
            <p:cNvPr id="37933" name="Text Box 54"/>
            <p:cNvSpPr txBox="1">
              <a:spLocks noChangeArrowheads="1"/>
            </p:cNvSpPr>
            <p:nvPr/>
          </p:nvSpPr>
          <p:spPr bwMode="auto">
            <a:xfrm>
              <a:off x="1292" y="3566"/>
              <a:ext cx="11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endParaRPr lang="es-ES_tradnl" sz="2400" i="1" dirty="0"/>
            </a:p>
          </p:txBody>
        </p:sp>
        <p:sp>
          <p:nvSpPr>
            <p:cNvPr id="37934" name="Arc 60"/>
            <p:cNvSpPr>
              <a:spLocks/>
            </p:cNvSpPr>
            <p:nvPr/>
          </p:nvSpPr>
          <p:spPr bwMode="auto">
            <a:xfrm rot="-10496228">
              <a:off x="1340" y="3385"/>
              <a:ext cx="362" cy="316"/>
            </a:xfrm>
            <a:custGeom>
              <a:avLst/>
              <a:gdLst>
                <a:gd name="T0" fmla="*/ 1 w 21530"/>
                <a:gd name="T1" fmla="*/ 0 h 21440"/>
                <a:gd name="T2" fmla="*/ 6 w 21530"/>
                <a:gd name="T3" fmla="*/ 4 h 21440"/>
                <a:gd name="T4" fmla="*/ 0 w 21530"/>
                <a:gd name="T5" fmla="*/ 5 h 21440"/>
                <a:gd name="T6" fmla="*/ 0 60000 65536"/>
                <a:gd name="T7" fmla="*/ 0 60000 65536"/>
                <a:gd name="T8" fmla="*/ 0 60000 65536"/>
                <a:gd name="T9" fmla="*/ 0 w 21530"/>
                <a:gd name="T10" fmla="*/ 0 h 21440"/>
                <a:gd name="T11" fmla="*/ 21530 w 21530"/>
                <a:gd name="T12" fmla="*/ 21440 h 214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30" h="21440" fill="none" extrusionOk="0">
                  <a:moveTo>
                    <a:pt x="2623" y="-1"/>
                  </a:moveTo>
                  <a:cubicBezTo>
                    <a:pt x="12804" y="1245"/>
                    <a:pt x="20706" y="9480"/>
                    <a:pt x="21530" y="19704"/>
                  </a:cubicBezTo>
                </a:path>
                <a:path w="21530" h="21440" stroke="0" extrusionOk="0">
                  <a:moveTo>
                    <a:pt x="2623" y="-1"/>
                  </a:moveTo>
                  <a:cubicBezTo>
                    <a:pt x="12804" y="1245"/>
                    <a:pt x="20706" y="9480"/>
                    <a:pt x="21530" y="19704"/>
                  </a:cubicBezTo>
                  <a:lnTo>
                    <a:pt x="0" y="21440"/>
                  </a:lnTo>
                  <a:close/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2" name="Group 67"/>
            <p:cNvGrpSpPr>
              <a:grpSpLocks/>
            </p:cNvGrpSpPr>
            <p:nvPr/>
          </p:nvGrpSpPr>
          <p:grpSpPr bwMode="auto">
            <a:xfrm>
              <a:off x="1196" y="2704"/>
              <a:ext cx="462" cy="547"/>
              <a:chOff x="1196" y="2704"/>
              <a:chExt cx="462" cy="547"/>
            </a:xfrm>
          </p:grpSpPr>
          <p:sp>
            <p:nvSpPr>
              <p:cNvPr id="37937" name="Arc 61"/>
              <p:cNvSpPr>
                <a:spLocks/>
              </p:cNvSpPr>
              <p:nvPr/>
            </p:nvSpPr>
            <p:spPr bwMode="auto">
              <a:xfrm rot="-4557242">
                <a:off x="1319" y="2912"/>
                <a:ext cx="363" cy="315"/>
              </a:xfrm>
              <a:custGeom>
                <a:avLst/>
                <a:gdLst>
                  <a:gd name="T0" fmla="*/ 1 w 21600"/>
                  <a:gd name="T1" fmla="*/ 0 h 21378"/>
                  <a:gd name="T2" fmla="*/ 6 w 21600"/>
                  <a:gd name="T3" fmla="*/ 5 h 21378"/>
                  <a:gd name="T4" fmla="*/ 0 w 21600"/>
                  <a:gd name="T5" fmla="*/ 5 h 21378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378"/>
                  <a:gd name="T11" fmla="*/ 21600 w 21600"/>
                  <a:gd name="T12" fmla="*/ 21378 h 2137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378" fill="none" extrusionOk="0">
                    <a:moveTo>
                      <a:pt x="3089" y="0"/>
                    </a:moveTo>
                    <a:cubicBezTo>
                      <a:pt x="13715" y="1535"/>
                      <a:pt x="21600" y="10642"/>
                      <a:pt x="21600" y="21378"/>
                    </a:cubicBezTo>
                  </a:path>
                  <a:path w="21600" h="21378" stroke="0" extrusionOk="0">
                    <a:moveTo>
                      <a:pt x="3089" y="0"/>
                    </a:moveTo>
                    <a:cubicBezTo>
                      <a:pt x="13715" y="1535"/>
                      <a:pt x="21600" y="10642"/>
                      <a:pt x="21600" y="21378"/>
                    </a:cubicBezTo>
                    <a:lnTo>
                      <a:pt x="0" y="21378"/>
                    </a:lnTo>
                    <a:close/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38" name="Text Box 62"/>
              <p:cNvSpPr txBox="1">
                <a:spLocks noChangeArrowheads="1"/>
              </p:cNvSpPr>
              <p:nvPr/>
            </p:nvSpPr>
            <p:spPr bwMode="auto">
              <a:xfrm>
                <a:off x="1196" y="2825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  <p:sp>
            <p:nvSpPr>
              <p:cNvPr id="37939" name="Arc 66"/>
              <p:cNvSpPr>
                <a:spLocks/>
              </p:cNvSpPr>
              <p:nvPr/>
            </p:nvSpPr>
            <p:spPr bwMode="auto">
              <a:xfrm flipV="1">
                <a:off x="1429" y="2704"/>
                <a:ext cx="91" cy="2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3 h 21600"/>
                  <a:gd name="T4" fmla="*/ 0 w 21600"/>
                  <a:gd name="T5" fmla="*/ 3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444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7936" name="Text Box 68"/>
            <p:cNvSpPr txBox="1">
              <a:spLocks noChangeArrowheads="1"/>
            </p:cNvSpPr>
            <p:nvPr/>
          </p:nvSpPr>
          <p:spPr bwMode="auto">
            <a:xfrm>
              <a:off x="1411" y="2432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P</a:t>
              </a:r>
            </a:p>
          </p:txBody>
        </p:sp>
      </p:grpSp>
      <p:grpSp>
        <p:nvGrpSpPr>
          <p:cNvPr id="13" name="Group 98"/>
          <p:cNvGrpSpPr>
            <a:grpSpLocks/>
          </p:cNvGrpSpPr>
          <p:nvPr/>
        </p:nvGrpSpPr>
        <p:grpSpPr bwMode="auto">
          <a:xfrm>
            <a:off x="4500563" y="4170363"/>
            <a:ext cx="1530350" cy="744537"/>
            <a:chOff x="3253" y="2478"/>
            <a:chExt cx="964" cy="469"/>
          </a:xfrm>
        </p:grpSpPr>
        <p:sp>
          <p:nvSpPr>
            <p:cNvPr id="37928" name="Text Box 69"/>
            <p:cNvSpPr txBox="1">
              <a:spLocks noChangeArrowheads="1"/>
            </p:cNvSpPr>
            <p:nvPr/>
          </p:nvSpPr>
          <p:spPr bwMode="auto">
            <a:xfrm>
              <a:off x="3253" y="2659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A</a:t>
              </a:r>
            </a:p>
          </p:txBody>
        </p:sp>
        <p:sp>
          <p:nvSpPr>
            <p:cNvPr id="37929" name="Text Box 70"/>
            <p:cNvSpPr txBox="1">
              <a:spLocks noChangeArrowheads="1"/>
            </p:cNvSpPr>
            <p:nvPr/>
          </p:nvSpPr>
          <p:spPr bwMode="auto">
            <a:xfrm>
              <a:off x="3962" y="2659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B</a:t>
              </a:r>
            </a:p>
          </p:txBody>
        </p:sp>
        <p:sp>
          <p:nvSpPr>
            <p:cNvPr id="37930" name="Line 74"/>
            <p:cNvSpPr>
              <a:spLocks noChangeShapeType="1"/>
            </p:cNvSpPr>
            <p:nvPr/>
          </p:nvSpPr>
          <p:spPr bwMode="auto">
            <a:xfrm>
              <a:off x="3508" y="2795"/>
              <a:ext cx="45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31" name="Text Box 78"/>
            <p:cNvSpPr txBox="1">
              <a:spLocks noChangeArrowheads="1"/>
            </p:cNvSpPr>
            <p:nvPr/>
          </p:nvSpPr>
          <p:spPr bwMode="auto">
            <a:xfrm>
              <a:off x="3603" y="2478"/>
              <a:ext cx="11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endParaRPr lang="es-ES_tradnl" sz="2400" i="1" dirty="0"/>
            </a:p>
          </p:txBody>
        </p:sp>
      </p:grpSp>
      <p:grpSp>
        <p:nvGrpSpPr>
          <p:cNvPr id="14" name="Group 99"/>
          <p:cNvGrpSpPr>
            <a:grpSpLocks/>
          </p:cNvGrpSpPr>
          <p:nvPr/>
        </p:nvGrpSpPr>
        <p:grpSpPr bwMode="auto">
          <a:xfrm>
            <a:off x="5076825" y="4843463"/>
            <a:ext cx="1557338" cy="792162"/>
            <a:chOff x="3616" y="2902"/>
            <a:chExt cx="981" cy="499"/>
          </a:xfrm>
        </p:grpSpPr>
        <p:sp>
          <p:nvSpPr>
            <p:cNvPr id="37924" name="Text Box 71"/>
            <p:cNvSpPr txBox="1">
              <a:spLocks noChangeArrowheads="1"/>
            </p:cNvSpPr>
            <p:nvPr/>
          </p:nvSpPr>
          <p:spPr bwMode="auto">
            <a:xfrm>
              <a:off x="3616" y="3113"/>
              <a:ext cx="2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M</a:t>
              </a:r>
            </a:p>
          </p:txBody>
        </p:sp>
        <p:sp>
          <p:nvSpPr>
            <p:cNvPr id="37925" name="Text Box 72"/>
            <p:cNvSpPr txBox="1">
              <a:spLocks noChangeArrowheads="1"/>
            </p:cNvSpPr>
            <p:nvPr/>
          </p:nvSpPr>
          <p:spPr bwMode="auto">
            <a:xfrm>
              <a:off x="4342" y="3113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N</a:t>
              </a:r>
            </a:p>
          </p:txBody>
        </p:sp>
        <p:sp>
          <p:nvSpPr>
            <p:cNvPr id="37926" name="Line 76"/>
            <p:cNvSpPr>
              <a:spLocks noChangeShapeType="1"/>
            </p:cNvSpPr>
            <p:nvPr/>
          </p:nvSpPr>
          <p:spPr bwMode="auto">
            <a:xfrm>
              <a:off x="3888" y="3249"/>
              <a:ext cx="45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27" name="Line 85"/>
            <p:cNvSpPr>
              <a:spLocks noChangeShapeType="1"/>
            </p:cNvSpPr>
            <p:nvPr/>
          </p:nvSpPr>
          <p:spPr bwMode="auto">
            <a:xfrm>
              <a:off x="4070" y="2902"/>
              <a:ext cx="0" cy="272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100"/>
          <p:cNvGrpSpPr>
            <a:grpSpLocks/>
          </p:cNvGrpSpPr>
          <p:nvPr/>
        </p:nvGrpSpPr>
        <p:grpSpPr bwMode="auto">
          <a:xfrm>
            <a:off x="5842000" y="5562600"/>
            <a:ext cx="1450975" cy="746125"/>
            <a:chOff x="4098" y="3355"/>
            <a:chExt cx="914" cy="470"/>
          </a:xfrm>
        </p:grpSpPr>
        <p:sp>
          <p:nvSpPr>
            <p:cNvPr id="37920" name="Text Box 73"/>
            <p:cNvSpPr txBox="1">
              <a:spLocks noChangeArrowheads="1"/>
            </p:cNvSpPr>
            <p:nvPr/>
          </p:nvSpPr>
          <p:spPr bwMode="auto">
            <a:xfrm>
              <a:off x="4768" y="3537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Y</a:t>
              </a:r>
            </a:p>
          </p:txBody>
        </p:sp>
        <p:sp>
          <p:nvSpPr>
            <p:cNvPr id="37921" name="Line 77"/>
            <p:cNvSpPr>
              <a:spLocks noChangeShapeType="1"/>
            </p:cNvSpPr>
            <p:nvPr/>
          </p:nvSpPr>
          <p:spPr bwMode="auto">
            <a:xfrm>
              <a:off x="4314" y="3673"/>
              <a:ext cx="45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22" name="Text Box 84"/>
            <p:cNvSpPr txBox="1">
              <a:spLocks noChangeArrowheads="1"/>
            </p:cNvSpPr>
            <p:nvPr/>
          </p:nvSpPr>
          <p:spPr bwMode="auto">
            <a:xfrm>
              <a:off x="4098" y="3537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X</a:t>
              </a:r>
            </a:p>
          </p:txBody>
        </p:sp>
        <p:sp>
          <p:nvSpPr>
            <p:cNvPr id="37923" name="Line 86"/>
            <p:cNvSpPr>
              <a:spLocks noChangeShapeType="1"/>
            </p:cNvSpPr>
            <p:nvPr/>
          </p:nvSpPr>
          <p:spPr bwMode="auto">
            <a:xfrm>
              <a:off x="4478" y="3355"/>
              <a:ext cx="0" cy="272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103"/>
          <p:cNvGrpSpPr>
            <a:grpSpLocks/>
          </p:cNvGrpSpPr>
          <p:nvPr/>
        </p:nvGrpSpPr>
        <p:grpSpPr bwMode="auto">
          <a:xfrm>
            <a:off x="4787900" y="3141663"/>
            <a:ext cx="2089150" cy="792162"/>
            <a:chOff x="3016" y="1979"/>
            <a:chExt cx="1316" cy="499"/>
          </a:xfrm>
        </p:grpSpPr>
        <p:grpSp>
          <p:nvGrpSpPr>
            <p:cNvPr id="17" name="Group 95"/>
            <p:cNvGrpSpPr>
              <a:grpSpLocks/>
            </p:cNvGrpSpPr>
            <p:nvPr/>
          </p:nvGrpSpPr>
          <p:grpSpPr bwMode="auto">
            <a:xfrm>
              <a:off x="3016" y="1979"/>
              <a:ext cx="1316" cy="499"/>
              <a:chOff x="2608" y="1888"/>
              <a:chExt cx="1316" cy="499"/>
            </a:xfrm>
          </p:grpSpPr>
          <p:sp>
            <p:nvSpPr>
              <p:cNvPr id="37917" name="Line 42"/>
              <p:cNvSpPr>
                <a:spLocks noChangeShapeType="1"/>
              </p:cNvSpPr>
              <p:nvPr/>
            </p:nvSpPr>
            <p:spPr bwMode="auto">
              <a:xfrm flipV="1">
                <a:off x="3334" y="1933"/>
                <a:ext cx="590" cy="318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8" name="Text Box 43"/>
              <p:cNvSpPr txBox="1">
                <a:spLocks noChangeArrowheads="1"/>
              </p:cNvSpPr>
              <p:nvPr/>
            </p:nvSpPr>
            <p:spPr bwMode="auto">
              <a:xfrm>
                <a:off x="3107" y="2099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S</a:t>
                </a:r>
              </a:p>
            </p:txBody>
          </p:sp>
          <p:sp>
            <p:nvSpPr>
              <p:cNvPr id="37919" name="Line 44"/>
              <p:cNvSpPr>
                <a:spLocks noChangeShapeType="1"/>
              </p:cNvSpPr>
              <p:nvPr/>
            </p:nvSpPr>
            <p:spPr bwMode="auto">
              <a:xfrm>
                <a:off x="2608" y="1888"/>
                <a:ext cx="499" cy="317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7915" name="Text Box 101"/>
            <p:cNvSpPr txBox="1">
              <a:spLocks noChangeArrowheads="1"/>
            </p:cNvSpPr>
            <p:nvPr/>
          </p:nvSpPr>
          <p:spPr bwMode="auto">
            <a:xfrm>
              <a:off x="3791" y="1979"/>
              <a:ext cx="11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endParaRPr lang="es-ES_tradnl" sz="2400" i="1" dirty="0"/>
            </a:p>
          </p:txBody>
        </p:sp>
        <p:sp>
          <p:nvSpPr>
            <p:cNvPr id="37916" name="Text Box 102"/>
            <p:cNvSpPr txBox="1">
              <a:spLocks noChangeArrowheads="1"/>
            </p:cNvSpPr>
            <p:nvPr/>
          </p:nvSpPr>
          <p:spPr bwMode="auto">
            <a:xfrm>
              <a:off x="3288" y="1979"/>
              <a:ext cx="11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endParaRPr lang="es-ES_tradnl" sz="2400" i="1" dirty="0"/>
            </a:p>
          </p:txBody>
        </p:sp>
      </p:grpSp>
      <p:grpSp>
        <p:nvGrpSpPr>
          <p:cNvPr id="18" name="Group 106"/>
          <p:cNvGrpSpPr>
            <a:grpSpLocks/>
          </p:cNvGrpSpPr>
          <p:nvPr/>
        </p:nvGrpSpPr>
        <p:grpSpPr bwMode="auto">
          <a:xfrm>
            <a:off x="703263" y="1052513"/>
            <a:ext cx="1060450" cy="2376487"/>
            <a:chOff x="443" y="663"/>
            <a:chExt cx="668" cy="1497"/>
          </a:xfrm>
        </p:grpSpPr>
        <p:sp>
          <p:nvSpPr>
            <p:cNvPr id="37912" name="AutoShape 104"/>
            <p:cNvSpPr>
              <a:spLocks/>
            </p:cNvSpPr>
            <p:nvPr/>
          </p:nvSpPr>
          <p:spPr bwMode="auto">
            <a:xfrm>
              <a:off x="975" y="663"/>
              <a:ext cx="136" cy="1497"/>
            </a:xfrm>
            <a:prstGeom prst="leftBrace">
              <a:avLst>
                <a:gd name="adj1" fmla="val 91728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913" name="Text Box 105"/>
            <p:cNvSpPr txBox="1">
              <a:spLocks noChangeArrowheads="1"/>
            </p:cNvSpPr>
            <p:nvPr/>
          </p:nvSpPr>
          <p:spPr bwMode="auto">
            <a:xfrm>
              <a:off x="443" y="1248"/>
              <a:ext cx="51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chemeClr val="tx1"/>
                  </a:solidFill>
                </a:rPr>
                <a:t>Vías</a:t>
              </a:r>
            </a:p>
          </p:txBody>
        </p:sp>
      </p:grpSp>
      <p:grpSp>
        <p:nvGrpSpPr>
          <p:cNvPr id="19" name="Group 107"/>
          <p:cNvGrpSpPr>
            <a:grpSpLocks/>
          </p:cNvGrpSpPr>
          <p:nvPr/>
        </p:nvGrpSpPr>
        <p:grpSpPr bwMode="auto">
          <a:xfrm>
            <a:off x="539750" y="4005263"/>
            <a:ext cx="1338263" cy="2376487"/>
            <a:chOff x="443" y="663"/>
            <a:chExt cx="668" cy="1497"/>
          </a:xfrm>
        </p:grpSpPr>
        <p:sp>
          <p:nvSpPr>
            <p:cNvPr id="37910" name="AutoShape 108"/>
            <p:cNvSpPr>
              <a:spLocks/>
            </p:cNvSpPr>
            <p:nvPr/>
          </p:nvSpPr>
          <p:spPr bwMode="auto">
            <a:xfrm>
              <a:off x="975" y="663"/>
              <a:ext cx="136" cy="1497"/>
            </a:xfrm>
            <a:prstGeom prst="leftBrace">
              <a:avLst>
                <a:gd name="adj1" fmla="val 91728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911" name="Text Box 109"/>
            <p:cNvSpPr txBox="1">
              <a:spLocks noChangeArrowheads="1"/>
            </p:cNvSpPr>
            <p:nvPr/>
          </p:nvSpPr>
          <p:spPr bwMode="auto">
            <a:xfrm>
              <a:off x="443" y="1248"/>
              <a:ext cx="54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chemeClr val="tx1"/>
                  </a:solidFill>
                </a:rPr>
                <a:t>Ciclos</a:t>
              </a:r>
            </a:p>
          </p:txBody>
        </p:sp>
      </p:grpSp>
      <p:grpSp>
        <p:nvGrpSpPr>
          <p:cNvPr id="20" name="Group 113"/>
          <p:cNvGrpSpPr>
            <a:grpSpLocks/>
          </p:cNvGrpSpPr>
          <p:nvPr/>
        </p:nvGrpSpPr>
        <p:grpSpPr bwMode="auto">
          <a:xfrm>
            <a:off x="7164388" y="4005263"/>
            <a:ext cx="1897062" cy="2592387"/>
            <a:chOff x="4513" y="2523"/>
            <a:chExt cx="1195" cy="1633"/>
          </a:xfrm>
        </p:grpSpPr>
        <p:sp>
          <p:nvSpPr>
            <p:cNvPr id="37908" name="AutoShape 110"/>
            <p:cNvSpPr>
              <a:spLocks/>
            </p:cNvSpPr>
            <p:nvPr/>
          </p:nvSpPr>
          <p:spPr bwMode="auto">
            <a:xfrm>
              <a:off x="4513" y="2523"/>
              <a:ext cx="181" cy="1633"/>
            </a:xfrm>
            <a:prstGeom prst="rightBrace">
              <a:avLst>
                <a:gd name="adj1" fmla="val 75184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_tradnl" b="0">
                <a:solidFill>
                  <a:schemeClr val="tx1"/>
                </a:solidFill>
              </a:endParaRPr>
            </a:p>
          </p:txBody>
        </p:sp>
        <p:sp>
          <p:nvSpPr>
            <p:cNvPr id="37909" name="Text Box 112"/>
            <p:cNvSpPr txBox="1">
              <a:spLocks noChangeArrowheads="1"/>
            </p:cNvSpPr>
            <p:nvPr/>
          </p:nvSpPr>
          <p:spPr bwMode="auto">
            <a:xfrm>
              <a:off x="4694" y="3187"/>
              <a:ext cx="101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chemeClr val="tx1"/>
                  </a:solidFill>
                </a:rPr>
                <a:t>Cascadas</a:t>
              </a:r>
            </a:p>
          </p:txBody>
        </p:sp>
      </p:grpSp>
      <p:sp>
        <p:nvSpPr>
          <p:cNvPr id="21" name="Elipse 20"/>
          <p:cNvSpPr/>
          <p:nvPr/>
        </p:nvSpPr>
        <p:spPr>
          <a:xfrm>
            <a:off x="2155097" y="1268760"/>
            <a:ext cx="616703" cy="69497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2" name="CuadroTexto 21"/>
          <p:cNvSpPr txBox="1"/>
          <p:nvPr/>
        </p:nvSpPr>
        <p:spPr>
          <a:xfrm>
            <a:off x="1922259" y="857109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b="1" dirty="0">
                <a:solidFill>
                  <a:srgbClr val="FF0000"/>
                </a:solidFill>
              </a:rPr>
              <a:t>Precursor</a:t>
            </a:r>
          </a:p>
        </p:txBody>
      </p:sp>
      <p:sp>
        <p:nvSpPr>
          <p:cNvPr id="23" name="Cerrar llave 22"/>
          <p:cNvSpPr/>
          <p:nvPr/>
        </p:nvSpPr>
        <p:spPr>
          <a:xfrm rot="16200000">
            <a:off x="4499368" y="41471"/>
            <a:ext cx="326633" cy="2609458"/>
          </a:xfrm>
          <a:prstGeom prst="rightBrace">
            <a:avLst/>
          </a:prstGeom>
          <a:ln w="38100">
            <a:solidFill>
              <a:srgbClr val="800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99" name="CuadroTexto 98"/>
          <p:cNvSpPr txBox="1"/>
          <p:nvPr/>
        </p:nvSpPr>
        <p:spPr>
          <a:xfrm>
            <a:off x="3254781" y="620688"/>
            <a:ext cx="2829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b="1" dirty="0">
                <a:solidFill>
                  <a:srgbClr val="800080"/>
                </a:solidFill>
              </a:rPr>
              <a:t>Intermediarios o metabolitos intermedios</a:t>
            </a:r>
          </a:p>
        </p:txBody>
      </p:sp>
      <p:sp>
        <p:nvSpPr>
          <p:cNvPr id="100" name="Elipse 99"/>
          <p:cNvSpPr/>
          <p:nvPr/>
        </p:nvSpPr>
        <p:spPr>
          <a:xfrm>
            <a:off x="6732240" y="1283221"/>
            <a:ext cx="616703" cy="694978"/>
          </a:xfrm>
          <a:prstGeom prst="ellipse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01" name="CuadroTexto 100"/>
          <p:cNvSpPr txBox="1"/>
          <p:nvPr/>
        </p:nvSpPr>
        <p:spPr>
          <a:xfrm>
            <a:off x="6442044" y="870766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b="1" dirty="0">
                <a:solidFill>
                  <a:schemeClr val="bg2">
                    <a:lumMod val="50000"/>
                  </a:schemeClr>
                </a:solidFill>
              </a:rPr>
              <a:t>Producto</a:t>
            </a:r>
          </a:p>
        </p:txBody>
      </p:sp>
      <p:sp>
        <p:nvSpPr>
          <p:cNvPr id="102" name="CuadroTexto 101"/>
          <p:cNvSpPr txBox="1"/>
          <p:nvPr/>
        </p:nvSpPr>
        <p:spPr>
          <a:xfrm>
            <a:off x="3113809" y="2270403"/>
            <a:ext cx="2595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b="1" dirty="0">
                <a:solidFill>
                  <a:srgbClr val="00B050"/>
                </a:solidFill>
              </a:rPr>
              <a:t>Punto de ramificación</a:t>
            </a:r>
          </a:p>
        </p:txBody>
      </p:sp>
      <p:cxnSp>
        <p:nvCxnSpPr>
          <p:cNvPr id="25" name="Conector recto de flecha 24"/>
          <p:cNvCxnSpPr>
            <a:stCxn id="102" idx="0"/>
          </p:cNvCxnSpPr>
          <p:nvPr/>
        </p:nvCxnSpPr>
        <p:spPr>
          <a:xfrm flipV="1">
            <a:off x="4411600" y="1744579"/>
            <a:ext cx="257874" cy="500785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21" grpId="0" animBg="1"/>
      <p:bldP spid="22" grpId="0"/>
      <p:bldP spid="23" grpId="0" animBg="1"/>
      <p:bldP spid="99" grpId="0"/>
      <p:bldP spid="100" grpId="0" animBg="1"/>
      <p:bldP spid="101" grpId="0"/>
      <p:bldP spid="10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"/>
          <p:cNvSpPr>
            <a:spLocks noChangeArrowheads="1"/>
          </p:cNvSpPr>
          <p:nvPr/>
        </p:nvSpPr>
        <p:spPr bwMode="auto">
          <a:xfrm>
            <a:off x="3275013" y="5661025"/>
            <a:ext cx="1152525" cy="504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4286247" y="428604"/>
            <a:ext cx="4606927" cy="5699146"/>
            <a:chOff x="2699" y="436"/>
            <a:chExt cx="2903" cy="3424"/>
          </a:xfrm>
        </p:grpSpPr>
        <p:pic>
          <p:nvPicPr>
            <p:cNvPr id="38920" name="Picture 14"/>
            <p:cNvPicPr>
              <a:picLocks noChangeAspect="1" noChangeArrowheads="1"/>
            </p:cNvPicPr>
            <p:nvPr/>
          </p:nvPicPr>
          <p:blipFill>
            <a:blip r:embed="rId3"/>
            <a:srcRect l="46635"/>
            <a:stretch>
              <a:fillRect/>
            </a:stretch>
          </p:blipFill>
          <p:spPr bwMode="auto">
            <a:xfrm>
              <a:off x="2699" y="436"/>
              <a:ext cx="2903" cy="3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21" name="Text Box 16"/>
            <p:cNvSpPr txBox="1">
              <a:spLocks noChangeArrowheads="1"/>
            </p:cNvSpPr>
            <p:nvPr/>
          </p:nvSpPr>
          <p:spPr bwMode="auto">
            <a:xfrm>
              <a:off x="3822" y="2610"/>
              <a:ext cx="1263" cy="75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ES_tradnl" sz="2400" b="1" dirty="0">
                  <a:solidFill>
                    <a:srgbClr val="000099"/>
                  </a:solidFill>
                </a:rPr>
                <a:t>Vías anabólicas</a:t>
              </a:r>
            </a:p>
            <a:p>
              <a:pPr algn="ctr"/>
              <a:r>
                <a:rPr lang="es-ES_tradnl" sz="2400" b="1" dirty="0">
                  <a:solidFill>
                    <a:srgbClr val="000099"/>
                  </a:solidFill>
                </a:rPr>
                <a:t>divergentes</a:t>
              </a:r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0" y="368300"/>
            <a:ext cx="4430713" cy="5851525"/>
            <a:chOff x="0" y="232"/>
            <a:chExt cx="2791" cy="3686"/>
          </a:xfrm>
        </p:grpSpPr>
        <p:pic>
          <p:nvPicPr>
            <p:cNvPr id="38917" name="Picture 2"/>
            <p:cNvPicPr>
              <a:picLocks noChangeAspect="1" noChangeArrowheads="1"/>
            </p:cNvPicPr>
            <p:nvPr/>
          </p:nvPicPr>
          <p:blipFill>
            <a:blip r:embed="rId3"/>
            <a:srcRect r="53328"/>
            <a:stretch>
              <a:fillRect/>
            </a:stretch>
          </p:blipFill>
          <p:spPr bwMode="auto">
            <a:xfrm>
              <a:off x="0" y="232"/>
              <a:ext cx="2699" cy="3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18" name="Text Box 3"/>
            <p:cNvSpPr txBox="1">
              <a:spLocks noChangeArrowheads="1"/>
            </p:cNvSpPr>
            <p:nvPr/>
          </p:nvSpPr>
          <p:spPr bwMode="auto">
            <a:xfrm>
              <a:off x="10" y="2169"/>
              <a:ext cx="1565" cy="75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ES_tradnl" sz="2400" b="1" dirty="0">
                  <a:solidFill>
                    <a:srgbClr val="FF0000"/>
                  </a:solidFill>
                </a:rPr>
                <a:t>Vías catabólicas</a:t>
              </a:r>
            </a:p>
            <a:p>
              <a:pPr algn="ctr"/>
              <a:r>
                <a:rPr lang="es-ES_tradnl" sz="2400" b="1" dirty="0">
                  <a:solidFill>
                    <a:srgbClr val="FF0000"/>
                  </a:solidFill>
                </a:rPr>
                <a:t>convergentes</a:t>
              </a:r>
            </a:p>
          </p:txBody>
        </p:sp>
        <p:sp>
          <p:nvSpPr>
            <p:cNvPr id="38919" name="Rectangle 17"/>
            <p:cNvSpPr>
              <a:spLocks noChangeArrowheads="1"/>
            </p:cNvSpPr>
            <p:nvPr/>
          </p:nvSpPr>
          <p:spPr bwMode="auto">
            <a:xfrm>
              <a:off x="2065" y="3600"/>
              <a:ext cx="726" cy="31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2 Marcador de contenido"/>
          <p:cNvSpPr>
            <a:spLocks noGrp="1"/>
          </p:cNvSpPr>
          <p:nvPr>
            <p:ph idx="1"/>
          </p:nvPr>
        </p:nvSpPr>
        <p:spPr>
          <a:xfrm>
            <a:off x="214313" y="1357313"/>
            <a:ext cx="8686800" cy="5500687"/>
          </a:xfrm>
        </p:spPr>
        <p:txBody>
          <a:bodyPr/>
          <a:lstStyle/>
          <a:p>
            <a:endParaRPr lang="es-PE" sz="2800" b="1" dirty="0"/>
          </a:p>
          <a:p>
            <a:r>
              <a:rPr lang="es-PE" sz="2800" b="1" dirty="0">
                <a:solidFill>
                  <a:srgbClr val="FF0000"/>
                </a:solidFill>
              </a:rPr>
              <a:t>Prof. Responsables: </a:t>
            </a:r>
          </a:p>
          <a:p>
            <a:pPr>
              <a:buFontTx/>
              <a:buChar char="-"/>
            </a:pPr>
            <a:r>
              <a:rPr lang="es-PE" sz="2800" b="1" dirty="0"/>
              <a:t>Dra. Alicia Molina (Lic. en Ciencias Biológicas)</a:t>
            </a:r>
          </a:p>
          <a:p>
            <a:pPr>
              <a:buFontTx/>
              <a:buChar char="-"/>
            </a:pPr>
            <a:r>
              <a:rPr lang="es-PE" sz="2800" b="1" dirty="0"/>
              <a:t>Dra. Ana </a:t>
            </a:r>
            <a:r>
              <a:rPr lang="es-PE" sz="2800" b="1" dirty="0" err="1"/>
              <a:t>Anzulovich</a:t>
            </a:r>
            <a:r>
              <a:rPr lang="es-PE" sz="2800" b="1" dirty="0"/>
              <a:t> (Prof. en </a:t>
            </a:r>
            <a:r>
              <a:rPr lang="es-PE" sz="2800" b="1" dirty="0" err="1"/>
              <a:t>Cs.</a:t>
            </a:r>
            <a:r>
              <a:rPr lang="es-PE" sz="2800" b="1" dirty="0"/>
              <a:t> Biológicas y Lic. en Biotecnología)</a:t>
            </a:r>
          </a:p>
          <a:p>
            <a:pPr>
              <a:buFont typeface="Wingdings 3" pitchFamily="18" charset="2"/>
              <a:buNone/>
            </a:pPr>
            <a:endParaRPr lang="es-PE" sz="2800" b="1" dirty="0"/>
          </a:p>
          <a:p>
            <a:r>
              <a:rPr lang="es-PE" sz="2800" b="1" dirty="0">
                <a:solidFill>
                  <a:srgbClr val="FF0000"/>
                </a:solidFill>
              </a:rPr>
              <a:t>Jefes de Trabajos Prácticos: </a:t>
            </a:r>
          </a:p>
          <a:p>
            <a:pPr>
              <a:buFontTx/>
              <a:buChar char="-"/>
            </a:pPr>
            <a:r>
              <a:rPr lang="es-PE" sz="2800" b="1" dirty="0"/>
              <a:t>Dra. Mariela Coria (Lic. y Prof. en Ciencias Biológicas)</a:t>
            </a:r>
          </a:p>
          <a:p>
            <a:pPr>
              <a:buFontTx/>
              <a:buChar char="-"/>
            </a:pPr>
            <a:r>
              <a:rPr lang="es-PE" sz="2800" b="1" dirty="0"/>
              <a:t>Lic. Gabriela Plateo </a:t>
            </a:r>
            <a:r>
              <a:rPr lang="es-PE" sz="2800" b="1" dirty="0" err="1"/>
              <a:t>Pignatari</a:t>
            </a:r>
            <a:r>
              <a:rPr lang="es-PE" sz="2800" b="1" dirty="0"/>
              <a:t> (Lic. en Biotecnología)</a:t>
            </a:r>
          </a:p>
          <a:p>
            <a:pPr>
              <a:buFontTx/>
              <a:buChar char="-"/>
            </a:pPr>
            <a:endParaRPr lang="es-PE" sz="2800" b="1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rgbClr val="00B050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PE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QUIMICA BIOLOGICA- EQUIPO DOCENTE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enzimas-bioquimica-2-6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785794"/>
            <a:ext cx="8633053" cy="485778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enzimas-3-7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Elipse"/>
          <p:cNvSpPr/>
          <p:nvPr/>
        </p:nvSpPr>
        <p:spPr>
          <a:xfrm>
            <a:off x="2000232" y="3929066"/>
            <a:ext cx="1285884" cy="64294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 descr="Diagonal hacia arriba clara"/>
          <p:cNvSpPr>
            <a:spLocks noGrp="1" noChangeArrowheads="1"/>
          </p:cNvSpPr>
          <p:nvPr>
            <p:ph idx="1"/>
          </p:nvPr>
        </p:nvSpPr>
        <p:spPr>
          <a:xfrm>
            <a:off x="214282" y="1071546"/>
            <a:ext cx="8643998" cy="5019696"/>
          </a:xfrm>
          <a:noFill/>
          <a:ln>
            <a:noFill/>
          </a:ln>
        </p:spPr>
        <p:txBody>
          <a:bodyPr>
            <a:noAutofit/>
          </a:bodyPr>
          <a:lstStyle/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s-ES" sz="2600" b="1" dirty="0">
                <a:solidFill>
                  <a:schemeClr val="accent6">
                    <a:lumMod val="50000"/>
                  </a:schemeClr>
                </a:solidFill>
              </a:rPr>
              <a:t>1926</a:t>
            </a:r>
            <a:r>
              <a:rPr lang="es-ES" sz="2600" dirty="0">
                <a:solidFill>
                  <a:schemeClr val="accent6">
                    <a:lumMod val="50000"/>
                  </a:schemeClr>
                </a:solidFill>
              </a:rPr>
              <a:t>, James </a:t>
            </a:r>
            <a:r>
              <a:rPr lang="es-ES" sz="2600" dirty="0" err="1">
                <a:solidFill>
                  <a:schemeClr val="accent6">
                    <a:lumMod val="50000"/>
                  </a:schemeClr>
                </a:solidFill>
              </a:rPr>
              <a:t>Sumner</a:t>
            </a:r>
            <a:r>
              <a:rPr lang="es-ES" sz="2600" dirty="0">
                <a:solidFill>
                  <a:schemeClr val="accent6">
                    <a:lumMod val="50000"/>
                  </a:schemeClr>
                </a:solidFill>
              </a:rPr>
              <a:t> (ureasa, estructura proteica).</a:t>
            </a: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s-ES" sz="2600" b="1" dirty="0">
                <a:solidFill>
                  <a:schemeClr val="accent6">
                    <a:lumMod val="50000"/>
                  </a:schemeClr>
                </a:solidFill>
              </a:rPr>
              <a:t>1930</a:t>
            </a:r>
            <a:r>
              <a:rPr lang="es-ES" sz="2600" dirty="0">
                <a:solidFill>
                  <a:schemeClr val="accent6">
                    <a:lumMod val="50000"/>
                  </a:schemeClr>
                </a:solidFill>
              </a:rPr>
              <a:t>, John </a:t>
            </a:r>
            <a:r>
              <a:rPr lang="es-ES" sz="2600" dirty="0" err="1">
                <a:solidFill>
                  <a:schemeClr val="accent6">
                    <a:lumMod val="50000"/>
                  </a:schemeClr>
                </a:solidFill>
              </a:rPr>
              <a:t>Northrop</a:t>
            </a:r>
            <a:r>
              <a:rPr lang="es-ES" sz="2600" dirty="0">
                <a:solidFill>
                  <a:schemeClr val="accent6">
                    <a:lumMod val="50000"/>
                  </a:schemeClr>
                </a:solidFill>
              </a:rPr>
              <a:t> y </a:t>
            </a:r>
            <a:r>
              <a:rPr lang="es-ES" sz="2600" dirty="0" err="1">
                <a:solidFill>
                  <a:schemeClr val="accent6">
                    <a:lumMod val="50000"/>
                  </a:schemeClr>
                </a:solidFill>
              </a:rPr>
              <a:t>Moses</a:t>
            </a:r>
            <a:r>
              <a:rPr lang="es-ES" sz="26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ES" sz="2600" dirty="0" err="1">
                <a:solidFill>
                  <a:schemeClr val="accent6">
                    <a:lumMod val="50000"/>
                  </a:schemeClr>
                </a:solidFill>
              </a:rPr>
              <a:t>Kunitz</a:t>
            </a:r>
            <a:r>
              <a:rPr lang="es-ES" sz="2600" dirty="0">
                <a:solidFill>
                  <a:schemeClr val="accent6">
                    <a:lumMod val="50000"/>
                  </a:schemeClr>
                </a:solidFill>
              </a:rPr>
              <a:t>- (pepsina, tripsina y </a:t>
            </a:r>
            <a:r>
              <a:rPr lang="es-ES" sz="2600" dirty="0" err="1">
                <a:solidFill>
                  <a:schemeClr val="accent6">
                    <a:lumMod val="50000"/>
                  </a:schemeClr>
                </a:solidFill>
              </a:rPr>
              <a:t>quimotripsina</a:t>
            </a:r>
            <a:r>
              <a:rPr lang="es-ES" sz="2600" dirty="0">
                <a:solidFill>
                  <a:schemeClr val="accent6">
                    <a:lumMod val="50000"/>
                  </a:schemeClr>
                </a:solidFill>
              </a:rPr>
              <a:t>).</a:t>
            </a: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95288" y="333375"/>
            <a:ext cx="8172450" cy="666733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s-AR" sz="2800" b="1" dirty="0"/>
              <a:t>CONTINUA LA HISTORIA…</a:t>
            </a:r>
            <a:endParaRPr lang="es-ES" sz="2800" b="1" dirty="0"/>
          </a:p>
        </p:txBody>
      </p:sp>
      <p:pic>
        <p:nvPicPr>
          <p:cNvPr id="4" name="3 Imagen" descr="prctica-ureasa-1-638.jpg"/>
          <p:cNvPicPr>
            <a:picLocks noChangeAspect="1"/>
          </p:cNvPicPr>
          <p:nvPr/>
        </p:nvPicPr>
        <p:blipFill>
          <a:blip r:embed="rId2"/>
          <a:srcRect t="34081" b="17119"/>
          <a:stretch>
            <a:fillRect/>
          </a:stretch>
        </p:blipFill>
        <p:spPr>
          <a:xfrm>
            <a:off x="1142976" y="1785926"/>
            <a:ext cx="6629400" cy="2428892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907704" y="5721910"/>
            <a:ext cx="63369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000" b="1" dirty="0">
                <a:solidFill>
                  <a:srgbClr val="FF0000"/>
                </a:solidFill>
              </a:rPr>
              <a:t>- Digestión y degradación de péptidos y proteínas.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45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 descr="Diagonal hacia arriba clara"/>
          <p:cNvSpPr>
            <a:spLocks noGrp="1" noChangeArrowheads="1"/>
          </p:cNvSpPr>
          <p:nvPr>
            <p:ph idx="1"/>
          </p:nvPr>
        </p:nvSpPr>
        <p:spPr>
          <a:xfrm>
            <a:off x="214282" y="1071546"/>
            <a:ext cx="5725870" cy="2714644"/>
          </a:xfrm>
          <a:noFill/>
          <a:ln>
            <a:noFill/>
          </a:ln>
        </p:spPr>
        <p:txBody>
          <a:bodyPr>
            <a:noAutofit/>
          </a:bodyPr>
          <a:lstStyle/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s-ES" sz="2600" dirty="0" err="1">
                <a:solidFill>
                  <a:schemeClr val="accent6">
                    <a:lumMod val="50000"/>
                  </a:schemeClr>
                </a:solidFill>
              </a:rPr>
              <a:t>Ultimos</a:t>
            </a:r>
            <a:r>
              <a:rPr lang="es-ES" sz="2600" dirty="0">
                <a:solidFill>
                  <a:schemeClr val="accent6">
                    <a:lumMod val="50000"/>
                  </a:schemeClr>
                </a:solidFill>
              </a:rPr>
              <a:t> 50 años (estructura y función).</a:t>
            </a: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s-ES" sz="2600" b="1" dirty="0">
                <a:solidFill>
                  <a:schemeClr val="accent6">
                    <a:lumMod val="50000"/>
                  </a:schemeClr>
                </a:solidFill>
              </a:rPr>
              <a:t>1963</a:t>
            </a:r>
            <a:r>
              <a:rPr lang="es-ES" sz="2600" dirty="0">
                <a:solidFill>
                  <a:schemeClr val="accent6">
                    <a:lumMod val="50000"/>
                  </a:schemeClr>
                </a:solidFill>
              </a:rPr>
              <a:t>- 1º Secuencia de aminoácidos de la</a:t>
            </a:r>
            <a:r>
              <a:rPr lang="es-ES" sz="2600" dirty="0">
                <a:solidFill>
                  <a:srgbClr val="FF0000"/>
                </a:solidFill>
              </a:rPr>
              <a:t> </a:t>
            </a:r>
            <a:r>
              <a:rPr lang="es-ES" sz="2600" dirty="0" err="1">
                <a:solidFill>
                  <a:srgbClr val="FF0000"/>
                </a:solidFill>
              </a:rPr>
              <a:t>ribonucleasa</a:t>
            </a:r>
            <a:r>
              <a:rPr lang="es-ES" sz="2600" dirty="0">
                <a:solidFill>
                  <a:srgbClr val="FF0000"/>
                </a:solidFill>
              </a:rPr>
              <a:t> pancreática bovina A.</a:t>
            </a: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95288" y="333375"/>
            <a:ext cx="8172450" cy="666733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s-AR" sz="2800" b="1" dirty="0"/>
              <a:t>CONTINUA LA HISTORIA…</a:t>
            </a:r>
            <a:endParaRPr lang="es-ES" sz="2800" b="1" dirty="0"/>
          </a:p>
        </p:txBody>
      </p:sp>
      <p:pic>
        <p:nvPicPr>
          <p:cNvPr id="4" name="3 Imagen" descr="pri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7968" y="1142984"/>
            <a:ext cx="2984084" cy="2502040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285720" y="4000504"/>
            <a:ext cx="4857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indent="-256032" fontAlgn="auto">
              <a:lnSpc>
                <a:spcPct val="80000"/>
              </a:lnSpc>
              <a:spcAft>
                <a:spcPts val="0"/>
              </a:spcAft>
              <a:defRPr/>
            </a:pPr>
            <a:endParaRPr lang="es-ES" sz="2400" dirty="0">
              <a:solidFill>
                <a:schemeClr val="accent6">
                  <a:lumMod val="50000"/>
                </a:schemeClr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s-MX" sz="24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1983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. </a:t>
            </a:r>
            <a:r>
              <a:rPr lang="es-MX" sz="2400" dirty="0" err="1">
                <a:solidFill>
                  <a:schemeClr val="accent6">
                    <a:lumMod val="50000"/>
                  </a:schemeClr>
                </a:solidFill>
                <a:latin typeface="+mj-lt"/>
              </a:rPr>
              <a:t>Sidney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 </a:t>
            </a:r>
            <a:r>
              <a:rPr lang="es-MX" sz="2400" dirty="0" err="1">
                <a:solidFill>
                  <a:schemeClr val="accent6">
                    <a:lumMod val="50000"/>
                  </a:schemeClr>
                </a:solidFill>
                <a:latin typeface="+mj-lt"/>
              </a:rPr>
              <a:t>Altman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 y colaboradores. El ARN de la </a:t>
            </a:r>
            <a:r>
              <a:rPr lang="es-MX" sz="2400" dirty="0" err="1">
                <a:solidFill>
                  <a:srgbClr val="FF0000"/>
                </a:solidFill>
                <a:latin typeface="+mj-lt"/>
              </a:rPr>
              <a:t>ribonucleasa</a:t>
            </a:r>
            <a:r>
              <a:rPr lang="es-MX" sz="2400" dirty="0">
                <a:solidFill>
                  <a:srgbClr val="FF0000"/>
                </a:solidFill>
                <a:latin typeface="+mj-lt"/>
              </a:rPr>
              <a:t> P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 tiene actividad catalítica.</a:t>
            </a:r>
            <a:endParaRPr lang="es-ES" sz="2400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6" name="5 Imagen" descr="Imagen RNAsa P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3929066"/>
            <a:ext cx="3214710" cy="265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4"/>
          <p:cNvSpPr txBox="1">
            <a:spLocks noChangeArrowheads="1"/>
          </p:cNvSpPr>
          <p:nvPr/>
        </p:nvSpPr>
        <p:spPr bwMode="auto">
          <a:xfrm>
            <a:off x="467544" y="140721"/>
            <a:ext cx="8328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_tradnl" sz="2400" b="1" dirty="0">
                <a:solidFill>
                  <a:srgbClr val="000099"/>
                </a:solidFill>
              </a:rPr>
              <a:t>Esquemas de distintos tipos de secuencias metabólicas</a:t>
            </a:r>
          </a:p>
        </p:txBody>
      </p:sp>
      <p:grpSp>
        <p:nvGrpSpPr>
          <p:cNvPr id="21" name="Grupo 20"/>
          <p:cNvGrpSpPr/>
          <p:nvPr/>
        </p:nvGrpSpPr>
        <p:grpSpPr>
          <a:xfrm>
            <a:off x="539750" y="1052513"/>
            <a:ext cx="8521700" cy="5545137"/>
            <a:chOff x="539750" y="1052513"/>
            <a:chExt cx="8521700" cy="5545137"/>
          </a:xfrm>
        </p:grpSpPr>
        <p:sp>
          <p:nvSpPr>
            <p:cNvPr id="40965" name="Text Box 5"/>
            <p:cNvSpPr txBox="1">
              <a:spLocks noChangeArrowheads="1"/>
            </p:cNvSpPr>
            <p:nvPr/>
          </p:nvSpPr>
          <p:spPr bwMode="auto">
            <a:xfrm>
              <a:off x="2278063" y="1412875"/>
              <a:ext cx="404812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2400">
                  <a:solidFill>
                    <a:srgbClr val="000099"/>
                  </a:solidFill>
                </a:rPr>
                <a:t>A</a:t>
              </a:r>
            </a:p>
          </p:txBody>
        </p:sp>
        <p:grpSp>
          <p:nvGrpSpPr>
            <p:cNvPr id="2" name="Group 87"/>
            <p:cNvGrpSpPr>
              <a:grpSpLocks/>
            </p:cNvGrpSpPr>
            <p:nvPr/>
          </p:nvGrpSpPr>
          <p:grpSpPr bwMode="auto">
            <a:xfrm>
              <a:off x="2682875" y="1125538"/>
              <a:ext cx="1125538" cy="744537"/>
              <a:chOff x="1292" y="618"/>
              <a:chExt cx="709" cy="469"/>
            </a:xfrm>
          </p:grpSpPr>
          <p:sp>
            <p:nvSpPr>
              <p:cNvPr id="37981" name="Text Box 6"/>
              <p:cNvSpPr txBox="1">
                <a:spLocks noChangeArrowheads="1"/>
              </p:cNvSpPr>
              <p:nvPr/>
            </p:nvSpPr>
            <p:spPr bwMode="auto">
              <a:xfrm>
                <a:off x="1746" y="799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B</a:t>
                </a:r>
              </a:p>
            </p:txBody>
          </p:sp>
          <p:sp>
            <p:nvSpPr>
              <p:cNvPr id="37982" name="Line 10"/>
              <p:cNvSpPr>
                <a:spLocks noChangeShapeType="1"/>
              </p:cNvSpPr>
              <p:nvPr/>
            </p:nvSpPr>
            <p:spPr bwMode="auto">
              <a:xfrm>
                <a:off x="1292" y="935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83" name="Text Box 14"/>
              <p:cNvSpPr txBox="1">
                <a:spLocks noChangeArrowheads="1"/>
              </p:cNvSpPr>
              <p:nvPr/>
            </p:nvSpPr>
            <p:spPr bwMode="auto">
              <a:xfrm>
                <a:off x="1387" y="618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</p:grpSp>
        <p:grpSp>
          <p:nvGrpSpPr>
            <p:cNvPr id="3" name="Group 88"/>
            <p:cNvGrpSpPr>
              <a:grpSpLocks/>
            </p:cNvGrpSpPr>
            <p:nvPr/>
          </p:nvGrpSpPr>
          <p:grpSpPr bwMode="auto">
            <a:xfrm>
              <a:off x="3762375" y="1125538"/>
              <a:ext cx="1125538" cy="744537"/>
              <a:chOff x="1972" y="618"/>
              <a:chExt cx="709" cy="469"/>
            </a:xfrm>
          </p:grpSpPr>
          <p:sp>
            <p:nvSpPr>
              <p:cNvPr id="37978" name="Text Box 7"/>
              <p:cNvSpPr txBox="1">
                <a:spLocks noChangeArrowheads="1"/>
              </p:cNvSpPr>
              <p:nvPr/>
            </p:nvSpPr>
            <p:spPr bwMode="auto">
              <a:xfrm>
                <a:off x="2426" y="799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C</a:t>
                </a:r>
              </a:p>
            </p:txBody>
          </p:sp>
          <p:sp>
            <p:nvSpPr>
              <p:cNvPr id="37979" name="Line 11"/>
              <p:cNvSpPr>
                <a:spLocks noChangeShapeType="1"/>
              </p:cNvSpPr>
              <p:nvPr/>
            </p:nvSpPr>
            <p:spPr bwMode="auto">
              <a:xfrm>
                <a:off x="1972" y="935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80" name="Text Box 15"/>
              <p:cNvSpPr txBox="1">
                <a:spLocks noChangeArrowheads="1"/>
              </p:cNvSpPr>
              <p:nvPr/>
            </p:nvSpPr>
            <p:spPr bwMode="auto">
              <a:xfrm>
                <a:off x="2064" y="618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</p:grpSp>
        <p:grpSp>
          <p:nvGrpSpPr>
            <p:cNvPr id="4" name="Group 89"/>
            <p:cNvGrpSpPr>
              <a:grpSpLocks/>
            </p:cNvGrpSpPr>
            <p:nvPr/>
          </p:nvGrpSpPr>
          <p:grpSpPr bwMode="auto">
            <a:xfrm>
              <a:off x="4914900" y="1125538"/>
              <a:ext cx="2260600" cy="744537"/>
              <a:chOff x="2698" y="618"/>
              <a:chExt cx="1424" cy="469"/>
            </a:xfrm>
          </p:grpSpPr>
          <p:sp>
            <p:nvSpPr>
              <p:cNvPr id="37972" name="Text Box 8"/>
              <p:cNvSpPr txBox="1">
                <a:spLocks noChangeArrowheads="1"/>
              </p:cNvSpPr>
              <p:nvPr/>
            </p:nvSpPr>
            <p:spPr bwMode="auto">
              <a:xfrm>
                <a:off x="3152" y="799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D</a:t>
                </a:r>
              </a:p>
            </p:txBody>
          </p:sp>
          <p:sp>
            <p:nvSpPr>
              <p:cNvPr id="37973" name="Text Box 9"/>
              <p:cNvSpPr txBox="1">
                <a:spLocks noChangeArrowheads="1"/>
              </p:cNvSpPr>
              <p:nvPr/>
            </p:nvSpPr>
            <p:spPr bwMode="auto">
              <a:xfrm>
                <a:off x="3878" y="799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E</a:t>
                </a:r>
              </a:p>
            </p:txBody>
          </p:sp>
          <p:sp>
            <p:nvSpPr>
              <p:cNvPr id="37974" name="Line 12"/>
              <p:cNvSpPr>
                <a:spLocks noChangeShapeType="1"/>
              </p:cNvSpPr>
              <p:nvPr/>
            </p:nvSpPr>
            <p:spPr bwMode="auto">
              <a:xfrm>
                <a:off x="2698" y="935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75" name="Line 13"/>
              <p:cNvSpPr>
                <a:spLocks noChangeShapeType="1"/>
              </p:cNvSpPr>
              <p:nvPr/>
            </p:nvSpPr>
            <p:spPr bwMode="auto">
              <a:xfrm>
                <a:off x="3424" y="935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76" name="Text Box 16"/>
              <p:cNvSpPr txBox="1">
                <a:spLocks noChangeArrowheads="1"/>
              </p:cNvSpPr>
              <p:nvPr/>
            </p:nvSpPr>
            <p:spPr bwMode="auto">
              <a:xfrm>
                <a:off x="2738" y="618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  <p:sp>
            <p:nvSpPr>
              <p:cNvPr id="37977" name="Text Box 17"/>
              <p:cNvSpPr txBox="1">
                <a:spLocks noChangeArrowheads="1"/>
              </p:cNvSpPr>
              <p:nvPr/>
            </p:nvSpPr>
            <p:spPr bwMode="auto">
              <a:xfrm>
                <a:off x="3519" y="618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</p:grpSp>
        <p:grpSp>
          <p:nvGrpSpPr>
            <p:cNvPr id="5" name="Group 90"/>
            <p:cNvGrpSpPr>
              <a:grpSpLocks/>
            </p:cNvGrpSpPr>
            <p:nvPr/>
          </p:nvGrpSpPr>
          <p:grpSpPr bwMode="auto">
            <a:xfrm>
              <a:off x="4916488" y="1747838"/>
              <a:ext cx="2319337" cy="673100"/>
              <a:chOff x="2699" y="1010"/>
              <a:chExt cx="1461" cy="424"/>
            </a:xfrm>
          </p:grpSpPr>
          <p:sp>
            <p:nvSpPr>
              <p:cNvPr id="37967" name="Line 18"/>
              <p:cNvSpPr>
                <a:spLocks noChangeShapeType="1"/>
              </p:cNvSpPr>
              <p:nvPr/>
            </p:nvSpPr>
            <p:spPr bwMode="auto">
              <a:xfrm>
                <a:off x="2699" y="1026"/>
                <a:ext cx="362" cy="272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68" name="Text Box 19"/>
              <p:cNvSpPr txBox="1">
                <a:spLocks noChangeArrowheads="1"/>
              </p:cNvSpPr>
              <p:nvPr/>
            </p:nvSpPr>
            <p:spPr bwMode="auto">
              <a:xfrm>
                <a:off x="3152" y="1146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P</a:t>
                </a:r>
              </a:p>
            </p:txBody>
          </p:sp>
          <p:sp>
            <p:nvSpPr>
              <p:cNvPr id="37969" name="Text Box 20"/>
              <p:cNvSpPr txBox="1">
                <a:spLocks noChangeArrowheads="1"/>
              </p:cNvSpPr>
              <p:nvPr/>
            </p:nvSpPr>
            <p:spPr bwMode="auto">
              <a:xfrm>
                <a:off x="3895" y="1146"/>
                <a:ext cx="26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Q</a:t>
                </a:r>
              </a:p>
            </p:txBody>
          </p:sp>
          <p:sp>
            <p:nvSpPr>
              <p:cNvPr id="37970" name="Line 21"/>
              <p:cNvSpPr>
                <a:spLocks noChangeShapeType="1"/>
              </p:cNvSpPr>
              <p:nvPr/>
            </p:nvSpPr>
            <p:spPr bwMode="auto">
              <a:xfrm>
                <a:off x="3424" y="1298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71" name="Text Box 22"/>
              <p:cNvSpPr txBox="1">
                <a:spLocks noChangeArrowheads="1"/>
              </p:cNvSpPr>
              <p:nvPr/>
            </p:nvSpPr>
            <p:spPr bwMode="auto">
              <a:xfrm>
                <a:off x="3515" y="1010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</p:grpSp>
        <p:grpSp>
          <p:nvGrpSpPr>
            <p:cNvPr id="6" name="Group 91"/>
            <p:cNvGrpSpPr>
              <a:grpSpLocks/>
            </p:cNvGrpSpPr>
            <p:nvPr/>
          </p:nvGrpSpPr>
          <p:grpSpPr bwMode="auto">
            <a:xfrm>
              <a:off x="2266950" y="2493963"/>
              <a:ext cx="4897438" cy="744537"/>
              <a:chOff x="1020" y="1480"/>
              <a:chExt cx="3085" cy="469"/>
            </a:xfrm>
          </p:grpSpPr>
          <p:sp>
            <p:nvSpPr>
              <p:cNvPr id="37954" name="Text Box 25"/>
              <p:cNvSpPr txBox="1">
                <a:spLocks noChangeArrowheads="1"/>
              </p:cNvSpPr>
              <p:nvPr/>
            </p:nvSpPr>
            <p:spPr bwMode="auto">
              <a:xfrm>
                <a:off x="1020" y="1661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A</a:t>
                </a:r>
              </a:p>
            </p:txBody>
          </p:sp>
          <p:sp>
            <p:nvSpPr>
              <p:cNvPr id="37955" name="Text Box 26"/>
              <p:cNvSpPr txBox="1">
                <a:spLocks noChangeArrowheads="1"/>
              </p:cNvSpPr>
              <p:nvPr/>
            </p:nvSpPr>
            <p:spPr bwMode="auto">
              <a:xfrm>
                <a:off x="1729" y="1661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B</a:t>
                </a:r>
              </a:p>
            </p:txBody>
          </p:sp>
          <p:sp>
            <p:nvSpPr>
              <p:cNvPr id="37956" name="Text Box 27"/>
              <p:cNvSpPr txBox="1">
                <a:spLocks noChangeArrowheads="1"/>
              </p:cNvSpPr>
              <p:nvPr/>
            </p:nvSpPr>
            <p:spPr bwMode="auto">
              <a:xfrm>
                <a:off x="2409" y="1661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C</a:t>
                </a:r>
              </a:p>
            </p:txBody>
          </p:sp>
          <p:sp>
            <p:nvSpPr>
              <p:cNvPr id="37957" name="Text Box 28"/>
              <p:cNvSpPr txBox="1">
                <a:spLocks noChangeArrowheads="1"/>
              </p:cNvSpPr>
              <p:nvPr/>
            </p:nvSpPr>
            <p:spPr bwMode="auto">
              <a:xfrm>
                <a:off x="3135" y="1661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D</a:t>
                </a:r>
              </a:p>
            </p:txBody>
          </p:sp>
          <p:sp>
            <p:nvSpPr>
              <p:cNvPr id="37958" name="Text Box 29"/>
              <p:cNvSpPr txBox="1">
                <a:spLocks noChangeArrowheads="1"/>
              </p:cNvSpPr>
              <p:nvPr/>
            </p:nvSpPr>
            <p:spPr bwMode="auto">
              <a:xfrm>
                <a:off x="3861" y="1661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E</a:t>
                </a:r>
              </a:p>
            </p:txBody>
          </p:sp>
          <p:sp>
            <p:nvSpPr>
              <p:cNvPr id="37959" name="Line 30"/>
              <p:cNvSpPr>
                <a:spLocks noChangeShapeType="1"/>
              </p:cNvSpPr>
              <p:nvPr/>
            </p:nvSpPr>
            <p:spPr bwMode="auto">
              <a:xfrm>
                <a:off x="1275" y="1797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60" name="Line 31"/>
              <p:cNvSpPr>
                <a:spLocks noChangeShapeType="1"/>
              </p:cNvSpPr>
              <p:nvPr/>
            </p:nvSpPr>
            <p:spPr bwMode="auto">
              <a:xfrm>
                <a:off x="1955" y="1797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61" name="Line 32"/>
              <p:cNvSpPr>
                <a:spLocks noChangeShapeType="1"/>
              </p:cNvSpPr>
              <p:nvPr/>
            </p:nvSpPr>
            <p:spPr bwMode="auto">
              <a:xfrm>
                <a:off x="2681" y="1797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62" name="Line 33"/>
              <p:cNvSpPr>
                <a:spLocks noChangeShapeType="1"/>
              </p:cNvSpPr>
              <p:nvPr/>
            </p:nvSpPr>
            <p:spPr bwMode="auto">
              <a:xfrm>
                <a:off x="3407" y="1797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63" name="Text Box 34"/>
              <p:cNvSpPr txBox="1">
                <a:spLocks noChangeArrowheads="1"/>
              </p:cNvSpPr>
              <p:nvPr/>
            </p:nvSpPr>
            <p:spPr bwMode="auto">
              <a:xfrm>
                <a:off x="1370" y="1480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  <p:sp>
            <p:nvSpPr>
              <p:cNvPr id="37964" name="Text Box 35"/>
              <p:cNvSpPr txBox="1">
                <a:spLocks noChangeArrowheads="1"/>
              </p:cNvSpPr>
              <p:nvPr/>
            </p:nvSpPr>
            <p:spPr bwMode="auto">
              <a:xfrm>
                <a:off x="2047" y="1480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  <p:sp>
            <p:nvSpPr>
              <p:cNvPr id="37965" name="Text Box 36"/>
              <p:cNvSpPr txBox="1">
                <a:spLocks noChangeArrowheads="1"/>
              </p:cNvSpPr>
              <p:nvPr/>
            </p:nvSpPr>
            <p:spPr bwMode="auto">
              <a:xfrm>
                <a:off x="2721" y="1480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  <p:sp>
            <p:nvSpPr>
              <p:cNvPr id="37966" name="Text Box 37"/>
              <p:cNvSpPr txBox="1">
                <a:spLocks noChangeArrowheads="1"/>
              </p:cNvSpPr>
              <p:nvPr/>
            </p:nvSpPr>
            <p:spPr bwMode="auto">
              <a:xfrm>
                <a:off x="3502" y="1480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</p:grpSp>
        <p:grpSp>
          <p:nvGrpSpPr>
            <p:cNvPr id="7" name="Group 94"/>
            <p:cNvGrpSpPr>
              <a:grpSpLocks/>
            </p:cNvGrpSpPr>
            <p:nvPr/>
          </p:nvGrpSpPr>
          <p:grpSpPr bwMode="auto">
            <a:xfrm>
              <a:off x="2627313" y="3141663"/>
              <a:ext cx="1800225" cy="0"/>
              <a:chOff x="1247" y="1888"/>
              <a:chExt cx="1134" cy="0"/>
            </a:xfrm>
          </p:grpSpPr>
          <p:sp>
            <p:nvSpPr>
              <p:cNvPr id="37952" name="Line 38"/>
              <p:cNvSpPr>
                <a:spLocks noChangeShapeType="1"/>
              </p:cNvSpPr>
              <p:nvPr/>
            </p:nvSpPr>
            <p:spPr bwMode="auto">
              <a:xfrm>
                <a:off x="1927" y="1888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53" name="Line 40"/>
              <p:cNvSpPr>
                <a:spLocks noChangeShapeType="1"/>
              </p:cNvSpPr>
              <p:nvPr/>
            </p:nvSpPr>
            <p:spPr bwMode="auto">
              <a:xfrm>
                <a:off x="1247" y="1888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" name="Group 93"/>
            <p:cNvGrpSpPr>
              <a:grpSpLocks/>
            </p:cNvGrpSpPr>
            <p:nvPr/>
          </p:nvGrpSpPr>
          <p:grpSpPr bwMode="auto">
            <a:xfrm>
              <a:off x="4859338" y="3141663"/>
              <a:ext cx="1873250" cy="0"/>
              <a:chOff x="2653" y="1888"/>
              <a:chExt cx="1180" cy="0"/>
            </a:xfrm>
          </p:grpSpPr>
          <p:sp>
            <p:nvSpPr>
              <p:cNvPr id="37950" name="Line 39"/>
              <p:cNvSpPr>
                <a:spLocks noChangeShapeType="1"/>
              </p:cNvSpPr>
              <p:nvPr/>
            </p:nvSpPr>
            <p:spPr bwMode="auto">
              <a:xfrm>
                <a:off x="2653" y="1888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51" name="Line 41"/>
              <p:cNvSpPr>
                <a:spLocks noChangeShapeType="1"/>
              </p:cNvSpPr>
              <p:nvPr/>
            </p:nvSpPr>
            <p:spPr bwMode="auto">
              <a:xfrm>
                <a:off x="3379" y="1888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" name="Group 96"/>
            <p:cNvGrpSpPr>
              <a:grpSpLocks/>
            </p:cNvGrpSpPr>
            <p:nvPr/>
          </p:nvGrpSpPr>
          <p:grpSpPr bwMode="auto">
            <a:xfrm>
              <a:off x="2609850" y="4051300"/>
              <a:ext cx="1071563" cy="2257425"/>
              <a:chOff x="1644" y="2432"/>
              <a:chExt cx="675" cy="1422"/>
            </a:xfrm>
          </p:grpSpPr>
          <p:sp>
            <p:nvSpPr>
              <p:cNvPr id="37940" name="Text Box 45"/>
              <p:cNvSpPr txBox="1">
                <a:spLocks noChangeArrowheads="1"/>
              </p:cNvSpPr>
              <p:nvPr/>
            </p:nvSpPr>
            <p:spPr bwMode="auto">
              <a:xfrm>
                <a:off x="1644" y="2779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A</a:t>
                </a:r>
              </a:p>
            </p:txBody>
          </p:sp>
          <p:sp>
            <p:nvSpPr>
              <p:cNvPr id="37941" name="Text Box 46"/>
              <p:cNvSpPr txBox="1">
                <a:spLocks noChangeArrowheads="1"/>
              </p:cNvSpPr>
              <p:nvPr/>
            </p:nvSpPr>
            <p:spPr bwMode="auto">
              <a:xfrm>
                <a:off x="2064" y="3113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B</a:t>
                </a:r>
              </a:p>
            </p:txBody>
          </p:sp>
          <p:sp>
            <p:nvSpPr>
              <p:cNvPr id="37942" name="Text Box 47"/>
              <p:cNvSpPr txBox="1">
                <a:spLocks noChangeArrowheads="1"/>
              </p:cNvSpPr>
              <p:nvPr/>
            </p:nvSpPr>
            <p:spPr bwMode="auto">
              <a:xfrm>
                <a:off x="1655" y="3566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C</a:t>
                </a:r>
              </a:p>
            </p:txBody>
          </p:sp>
          <p:sp>
            <p:nvSpPr>
              <p:cNvPr id="37943" name="Text Box 53"/>
              <p:cNvSpPr txBox="1">
                <a:spLocks noChangeArrowheads="1"/>
              </p:cNvSpPr>
              <p:nvPr/>
            </p:nvSpPr>
            <p:spPr bwMode="auto">
              <a:xfrm>
                <a:off x="2064" y="3475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  <p:sp>
            <p:nvSpPr>
              <p:cNvPr id="37944" name="Arc 59"/>
              <p:cNvSpPr>
                <a:spLocks/>
              </p:cNvSpPr>
              <p:nvPr/>
            </p:nvSpPr>
            <p:spPr bwMode="auto">
              <a:xfrm rot="5833330">
                <a:off x="1818" y="3360"/>
                <a:ext cx="360" cy="318"/>
              </a:xfrm>
              <a:custGeom>
                <a:avLst/>
                <a:gdLst>
                  <a:gd name="T0" fmla="*/ 0 w 21394"/>
                  <a:gd name="T1" fmla="*/ 0 h 21600"/>
                  <a:gd name="T2" fmla="*/ 6 w 21394"/>
                  <a:gd name="T3" fmla="*/ 4 h 21600"/>
                  <a:gd name="T4" fmla="*/ 0 w 21394"/>
                  <a:gd name="T5" fmla="*/ 5 h 21600"/>
                  <a:gd name="T6" fmla="*/ 0 60000 65536"/>
                  <a:gd name="T7" fmla="*/ 0 60000 65536"/>
                  <a:gd name="T8" fmla="*/ 0 60000 65536"/>
                  <a:gd name="T9" fmla="*/ 0 w 21394"/>
                  <a:gd name="T10" fmla="*/ 0 h 21600"/>
                  <a:gd name="T11" fmla="*/ 21394 w 21394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394" h="21600" fill="none" extrusionOk="0">
                    <a:moveTo>
                      <a:pt x="-1" y="0"/>
                    </a:moveTo>
                    <a:cubicBezTo>
                      <a:pt x="10779" y="0"/>
                      <a:pt x="19908" y="7947"/>
                      <a:pt x="21394" y="18623"/>
                    </a:cubicBezTo>
                  </a:path>
                  <a:path w="21394" h="21600" stroke="0" extrusionOk="0">
                    <a:moveTo>
                      <a:pt x="-1" y="0"/>
                    </a:moveTo>
                    <a:cubicBezTo>
                      <a:pt x="10779" y="0"/>
                      <a:pt x="19908" y="7947"/>
                      <a:pt x="21394" y="18623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0" name="Group 64"/>
              <p:cNvGrpSpPr>
                <a:grpSpLocks/>
              </p:cNvGrpSpPr>
              <p:nvPr/>
            </p:nvGrpSpPr>
            <p:grpSpPr bwMode="auto">
              <a:xfrm>
                <a:off x="1837" y="2704"/>
                <a:ext cx="344" cy="544"/>
                <a:chOff x="1837" y="2704"/>
                <a:chExt cx="344" cy="544"/>
              </a:xfrm>
            </p:grpSpPr>
            <p:sp>
              <p:nvSpPr>
                <p:cNvPr id="37947" name="Text Box 52"/>
                <p:cNvSpPr txBox="1">
                  <a:spLocks noChangeArrowheads="1"/>
                </p:cNvSpPr>
                <p:nvPr/>
              </p:nvSpPr>
              <p:spPr bwMode="auto">
                <a:xfrm>
                  <a:off x="2022" y="2779"/>
                  <a:ext cx="116" cy="2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l"/>
                  <a:endParaRPr lang="es-ES_tradnl" sz="2400" i="1" dirty="0"/>
                </a:p>
              </p:txBody>
            </p:sp>
            <p:sp>
              <p:nvSpPr>
                <p:cNvPr id="37948" name="Arc 58"/>
                <p:cNvSpPr>
                  <a:spLocks/>
                </p:cNvSpPr>
                <p:nvPr/>
              </p:nvSpPr>
              <p:spPr bwMode="auto">
                <a:xfrm rot="302509">
                  <a:off x="1837" y="2930"/>
                  <a:ext cx="344" cy="318"/>
                </a:xfrm>
                <a:custGeom>
                  <a:avLst/>
                  <a:gdLst>
                    <a:gd name="T0" fmla="*/ 0 w 20456"/>
                    <a:gd name="T1" fmla="*/ 0 h 21600"/>
                    <a:gd name="T2" fmla="*/ 6 w 20456"/>
                    <a:gd name="T3" fmla="*/ 3 h 21600"/>
                    <a:gd name="T4" fmla="*/ 0 w 20456"/>
                    <a:gd name="T5" fmla="*/ 5 h 21600"/>
                    <a:gd name="T6" fmla="*/ 0 60000 65536"/>
                    <a:gd name="T7" fmla="*/ 0 60000 65536"/>
                    <a:gd name="T8" fmla="*/ 0 60000 65536"/>
                    <a:gd name="T9" fmla="*/ 0 w 20456"/>
                    <a:gd name="T10" fmla="*/ 0 h 21600"/>
                    <a:gd name="T11" fmla="*/ 20456 w 20456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0456" h="21600" fill="none" extrusionOk="0">
                      <a:moveTo>
                        <a:pt x="-1" y="0"/>
                      </a:moveTo>
                      <a:cubicBezTo>
                        <a:pt x="9256" y="0"/>
                        <a:pt x="17483" y="5897"/>
                        <a:pt x="20456" y="14663"/>
                      </a:cubicBezTo>
                    </a:path>
                    <a:path w="20456" h="21600" stroke="0" extrusionOk="0">
                      <a:moveTo>
                        <a:pt x="-1" y="0"/>
                      </a:moveTo>
                      <a:cubicBezTo>
                        <a:pt x="9256" y="0"/>
                        <a:pt x="17483" y="5897"/>
                        <a:pt x="20456" y="14663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508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7949" name="Arc 63"/>
                <p:cNvSpPr>
                  <a:spLocks/>
                </p:cNvSpPr>
                <p:nvPr/>
              </p:nvSpPr>
              <p:spPr bwMode="auto">
                <a:xfrm flipH="1" flipV="1">
                  <a:off x="1928" y="2704"/>
                  <a:ext cx="136" cy="262"/>
                </a:xfrm>
                <a:custGeom>
                  <a:avLst/>
                  <a:gdLst>
                    <a:gd name="T0" fmla="*/ 0 w 21600"/>
                    <a:gd name="T1" fmla="*/ 0 h 20828"/>
                    <a:gd name="T2" fmla="*/ 1 w 21600"/>
                    <a:gd name="T3" fmla="*/ 3 h 20828"/>
                    <a:gd name="T4" fmla="*/ 0 w 21600"/>
                    <a:gd name="T5" fmla="*/ 3 h 20828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0828"/>
                    <a:gd name="T11" fmla="*/ 21600 w 21600"/>
                    <a:gd name="T12" fmla="*/ 20828 h 2082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0828" fill="none" extrusionOk="0">
                      <a:moveTo>
                        <a:pt x="5723" y="-1"/>
                      </a:moveTo>
                      <a:cubicBezTo>
                        <a:pt x="15100" y="2576"/>
                        <a:pt x="21600" y="11102"/>
                        <a:pt x="21600" y="20828"/>
                      </a:cubicBezTo>
                    </a:path>
                    <a:path w="21600" h="20828" stroke="0" extrusionOk="0">
                      <a:moveTo>
                        <a:pt x="5723" y="-1"/>
                      </a:moveTo>
                      <a:cubicBezTo>
                        <a:pt x="15100" y="2576"/>
                        <a:pt x="21600" y="11102"/>
                        <a:pt x="21600" y="20828"/>
                      </a:cubicBezTo>
                      <a:lnTo>
                        <a:pt x="0" y="20828"/>
                      </a:lnTo>
                      <a:close/>
                    </a:path>
                  </a:pathLst>
                </a:custGeom>
                <a:noFill/>
                <a:ln w="508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7946" name="Text Box 65"/>
              <p:cNvSpPr txBox="1">
                <a:spLocks noChangeArrowheads="1"/>
              </p:cNvSpPr>
              <p:nvPr/>
            </p:nvSpPr>
            <p:spPr bwMode="auto">
              <a:xfrm>
                <a:off x="1820" y="2432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S</a:t>
                </a:r>
              </a:p>
            </p:txBody>
          </p:sp>
        </p:grpSp>
        <p:grpSp>
          <p:nvGrpSpPr>
            <p:cNvPr id="11" name="Group 97"/>
            <p:cNvGrpSpPr>
              <a:grpSpLocks/>
            </p:cNvGrpSpPr>
            <p:nvPr/>
          </p:nvGrpSpPr>
          <p:grpSpPr bwMode="auto">
            <a:xfrm>
              <a:off x="1898650" y="4051301"/>
              <a:ext cx="803275" cy="2262188"/>
              <a:chOff x="1196" y="2432"/>
              <a:chExt cx="506" cy="1425"/>
            </a:xfrm>
          </p:grpSpPr>
          <p:sp>
            <p:nvSpPr>
              <p:cNvPr id="37932" name="Text Box 48"/>
              <p:cNvSpPr txBox="1">
                <a:spLocks noChangeArrowheads="1"/>
              </p:cNvSpPr>
              <p:nvPr/>
            </p:nvSpPr>
            <p:spPr bwMode="auto">
              <a:xfrm>
                <a:off x="1219" y="3142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D</a:t>
                </a:r>
              </a:p>
            </p:txBody>
          </p:sp>
          <p:sp>
            <p:nvSpPr>
              <p:cNvPr id="37933" name="Text Box 54"/>
              <p:cNvSpPr txBox="1">
                <a:spLocks noChangeArrowheads="1"/>
              </p:cNvSpPr>
              <p:nvPr/>
            </p:nvSpPr>
            <p:spPr bwMode="auto">
              <a:xfrm>
                <a:off x="1292" y="3566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  <p:sp>
            <p:nvSpPr>
              <p:cNvPr id="37934" name="Arc 60"/>
              <p:cNvSpPr>
                <a:spLocks/>
              </p:cNvSpPr>
              <p:nvPr/>
            </p:nvSpPr>
            <p:spPr bwMode="auto">
              <a:xfrm rot="-10496228">
                <a:off x="1340" y="3385"/>
                <a:ext cx="362" cy="316"/>
              </a:xfrm>
              <a:custGeom>
                <a:avLst/>
                <a:gdLst>
                  <a:gd name="T0" fmla="*/ 1 w 21530"/>
                  <a:gd name="T1" fmla="*/ 0 h 21440"/>
                  <a:gd name="T2" fmla="*/ 6 w 21530"/>
                  <a:gd name="T3" fmla="*/ 4 h 21440"/>
                  <a:gd name="T4" fmla="*/ 0 w 21530"/>
                  <a:gd name="T5" fmla="*/ 5 h 21440"/>
                  <a:gd name="T6" fmla="*/ 0 60000 65536"/>
                  <a:gd name="T7" fmla="*/ 0 60000 65536"/>
                  <a:gd name="T8" fmla="*/ 0 60000 65536"/>
                  <a:gd name="T9" fmla="*/ 0 w 21530"/>
                  <a:gd name="T10" fmla="*/ 0 h 21440"/>
                  <a:gd name="T11" fmla="*/ 21530 w 21530"/>
                  <a:gd name="T12" fmla="*/ 21440 h 214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30" h="21440" fill="none" extrusionOk="0">
                    <a:moveTo>
                      <a:pt x="2623" y="-1"/>
                    </a:moveTo>
                    <a:cubicBezTo>
                      <a:pt x="12804" y="1245"/>
                      <a:pt x="20706" y="9480"/>
                      <a:pt x="21530" y="19704"/>
                    </a:cubicBezTo>
                  </a:path>
                  <a:path w="21530" h="21440" stroke="0" extrusionOk="0">
                    <a:moveTo>
                      <a:pt x="2623" y="-1"/>
                    </a:moveTo>
                    <a:cubicBezTo>
                      <a:pt x="12804" y="1245"/>
                      <a:pt x="20706" y="9480"/>
                      <a:pt x="21530" y="19704"/>
                    </a:cubicBezTo>
                    <a:lnTo>
                      <a:pt x="0" y="21440"/>
                    </a:lnTo>
                    <a:close/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2" name="Group 67"/>
              <p:cNvGrpSpPr>
                <a:grpSpLocks/>
              </p:cNvGrpSpPr>
              <p:nvPr/>
            </p:nvGrpSpPr>
            <p:grpSpPr bwMode="auto">
              <a:xfrm>
                <a:off x="1196" y="2704"/>
                <a:ext cx="462" cy="547"/>
                <a:chOff x="1196" y="2704"/>
                <a:chExt cx="462" cy="547"/>
              </a:xfrm>
            </p:grpSpPr>
            <p:sp>
              <p:nvSpPr>
                <p:cNvPr id="37937" name="Arc 61"/>
                <p:cNvSpPr>
                  <a:spLocks/>
                </p:cNvSpPr>
                <p:nvPr/>
              </p:nvSpPr>
              <p:spPr bwMode="auto">
                <a:xfrm rot="-4557242">
                  <a:off x="1319" y="2912"/>
                  <a:ext cx="363" cy="315"/>
                </a:xfrm>
                <a:custGeom>
                  <a:avLst/>
                  <a:gdLst>
                    <a:gd name="T0" fmla="*/ 1 w 21600"/>
                    <a:gd name="T1" fmla="*/ 0 h 21378"/>
                    <a:gd name="T2" fmla="*/ 6 w 21600"/>
                    <a:gd name="T3" fmla="*/ 5 h 21378"/>
                    <a:gd name="T4" fmla="*/ 0 w 21600"/>
                    <a:gd name="T5" fmla="*/ 5 h 21378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378"/>
                    <a:gd name="T11" fmla="*/ 21600 w 21600"/>
                    <a:gd name="T12" fmla="*/ 21378 h 2137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378" fill="none" extrusionOk="0">
                      <a:moveTo>
                        <a:pt x="3089" y="0"/>
                      </a:moveTo>
                      <a:cubicBezTo>
                        <a:pt x="13715" y="1535"/>
                        <a:pt x="21600" y="10642"/>
                        <a:pt x="21600" y="21378"/>
                      </a:cubicBezTo>
                    </a:path>
                    <a:path w="21600" h="21378" stroke="0" extrusionOk="0">
                      <a:moveTo>
                        <a:pt x="3089" y="0"/>
                      </a:moveTo>
                      <a:cubicBezTo>
                        <a:pt x="13715" y="1535"/>
                        <a:pt x="21600" y="10642"/>
                        <a:pt x="21600" y="21378"/>
                      </a:cubicBezTo>
                      <a:lnTo>
                        <a:pt x="0" y="21378"/>
                      </a:lnTo>
                      <a:close/>
                    </a:path>
                  </a:pathLst>
                </a:custGeom>
                <a:noFill/>
                <a:ln w="508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7938" name="Text Box 62"/>
                <p:cNvSpPr txBox="1">
                  <a:spLocks noChangeArrowheads="1"/>
                </p:cNvSpPr>
                <p:nvPr/>
              </p:nvSpPr>
              <p:spPr bwMode="auto">
                <a:xfrm>
                  <a:off x="1196" y="2825"/>
                  <a:ext cx="116" cy="2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l"/>
                  <a:endParaRPr lang="es-ES_tradnl" sz="2400" i="1" dirty="0"/>
                </a:p>
              </p:txBody>
            </p:sp>
            <p:sp>
              <p:nvSpPr>
                <p:cNvPr id="37939" name="Arc 66"/>
                <p:cNvSpPr>
                  <a:spLocks/>
                </p:cNvSpPr>
                <p:nvPr/>
              </p:nvSpPr>
              <p:spPr bwMode="auto">
                <a:xfrm flipV="1">
                  <a:off x="1429" y="2704"/>
                  <a:ext cx="91" cy="2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3 h 21600"/>
                    <a:gd name="T4" fmla="*/ 0 w 21600"/>
                    <a:gd name="T5" fmla="*/ 3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4445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7936" name="Text Box 68"/>
              <p:cNvSpPr txBox="1">
                <a:spLocks noChangeArrowheads="1"/>
              </p:cNvSpPr>
              <p:nvPr/>
            </p:nvSpPr>
            <p:spPr bwMode="auto">
              <a:xfrm>
                <a:off x="1411" y="2432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P</a:t>
                </a:r>
              </a:p>
            </p:txBody>
          </p:sp>
        </p:grpSp>
        <p:grpSp>
          <p:nvGrpSpPr>
            <p:cNvPr id="13" name="Group 98"/>
            <p:cNvGrpSpPr>
              <a:grpSpLocks/>
            </p:cNvGrpSpPr>
            <p:nvPr/>
          </p:nvGrpSpPr>
          <p:grpSpPr bwMode="auto">
            <a:xfrm>
              <a:off x="4500563" y="4170363"/>
              <a:ext cx="1530350" cy="744537"/>
              <a:chOff x="3253" y="2478"/>
              <a:chExt cx="964" cy="469"/>
            </a:xfrm>
          </p:grpSpPr>
          <p:sp>
            <p:nvSpPr>
              <p:cNvPr id="37928" name="Text Box 69"/>
              <p:cNvSpPr txBox="1">
                <a:spLocks noChangeArrowheads="1"/>
              </p:cNvSpPr>
              <p:nvPr/>
            </p:nvSpPr>
            <p:spPr bwMode="auto">
              <a:xfrm>
                <a:off x="3253" y="2659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A</a:t>
                </a:r>
              </a:p>
            </p:txBody>
          </p:sp>
          <p:sp>
            <p:nvSpPr>
              <p:cNvPr id="37929" name="Text Box 70"/>
              <p:cNvSpPr txBox="1">
                <a:spLocks noChangeArrowheads="1"/>
              </p:cNvSpPr>
              <p:nvPr/>
            </p:nvSpPr>
            <p:spPr bwMode="auto">
              <a:xfrm>
                <a:off x="3962" y="2659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B</a:t>
                </a:r>
              </a:p>
            </p:txBody>
          </p:sp>
          <p:sp>
            <p:nvSpPr>
              <p:cNvPr id="37930" name="Line 74"/>
              <p:cNvSpPr>
                <a:spLocks noChangeShapeType="1"/>
              </p:cNvSpPr>
              <p:nvPr/>
            </p:nvSpPr>
            <p:spPr bwMode="auto">
              <a:xfrm>
                <a:off x="3508" y="2795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1" name="Text Box 78"/>
              <p:cNvSpPr txBox="1">
                <a:spLocks noChangeArrowheads="1"/>
              </p:cNvSpPr>
              <p:nvPr/>
            </p:nvSpPr>
            <p:spPr bwMode="auto">
              <a:xfrm>
                <a:off x="3603" y="2478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</p:grpSp>
        <p:grpSp>
          <p:nvGrpSpPr>
            <p:cNvPr id="14" name="Group 99"/>
            <p:cNvGrpSpPr>
              <a:grpSpLocks/>
            </p:cNvGrpSpPr>
            <p:nvPr/>
          </p:nvGrpSpPr>
          <p:grpSpPr bwMode="auto">
            <a:xfrm>
              <a:off x="5076825" y="4843463"/>
              <a:ext cx="1557338" cy="792162"/>
              <a:chOff x="3616" y="2902"/>
              <a:chExt cx="981" cy="499"/>
            </a:xfrm>
          </p:grpSpPr>
          <p:sp>
            <p:nvSpPr>
              <p:cNvPr id="37924" name="Text Box 71"/>
              <p:cNvSpPr txBox="1">
                <a:spLocks noChangeArrowheads="1"/>
              </p:cNvSpPr>
              <p:nvPr/>
            </p:nvSpPr>
            <p:spPr bwMode="auto">
              <a:xfrm>
                <a:off x="3616" y="3113"/>
                <a:ext cx="27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M</a:t>
                </a:r>
              </a:p>
            </p:txBody>
          </p:sp>
          <p:sp>
            <p:nvSpPr>
              <p:cNvPr id="37925" name="Text Box 72"/>
              <p:cNvSpPr txBox="1">
                <a:spLocks noChangeArrowheads="1"/>
              </p:cNvSpPr>
              <p:nvPr/>
            </p:nvSpPr>
            <p:spPr bwMode="auto">
              <a:xfrm>
                <a:off x="4342" y="3113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N</a:t>
                </a:r>
              </a:p>
            </p:txBody>
          </p:sp>
          <p:sp>
            <p:nvSpPr>
              <p:cNvPr id="37926" name="Line 76"/>
              <p:cNvSpPr>
                <a:spLocks noChangeShapeType="1"/>
              </p:cNvSpPr>
              <p:nvPr/>
            </p:nvSpPr>
            <p:spPr bwMode="auto">
              <a:xfrm>
                <a:off x="3888" y="3249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7" name="Line 85"/>
              <p:cNvSpPr>
                <a:spLocks noChangeShapeType="1"/>
              </p:cNvSpPr>
              <p:nvPr/>
            </p:nvSpPr>
            <p:spPr bwMode="auto">
              <a:xfrm>
                <a:off x="4070" y="2902"/>
                <a:ext cx="0" cy="272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5" name="Group 100"/>
            <p:cNvGrpSpPr>
              <a:grpSpLocks/>
            </p:cNvGrpSpPr>
            <p:nvPr/>
          </p:nvGrpSpPr>
          <p:grpSpPr bwMode="auto">
            <a:xfrm>
              <a:off x="5842000" y="5562600"/>
              <a:ext cx="1450975" cy="746125"/>
              <a:chOff x="4098" y="3355"/>
              <a:chExt cx="914" cy="470"/>
            </a:xfrm>
          </p:grpSpPr>
          <p:sp>
            <p:nvSpPr>
              <p:cNvPr id="37920" name="Text Box 73"/>
              <p:cNvSpPr txBox="1">
                <a:spLocks noChangeArrowheads="1"/>
              </p:cNvSpPr>
              <p:nvPr/>
            </p:nvSpPr>
            <p:spPr bwMode="auto">
              <a:xfrm>
                <a:off x="4768" y="3537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Y</a:t>
                </a:r>
              </a:p>
            </p:txBody>
          </p:sp>
          <p:sp>
            <p:nvSpPr>
              <p:cNvPr id="37921" name="Line 77"/>
              <p:cNvSpPr>
                <a:spLocks noChangeShapeType="1"/>
              </p:cNvSpPr>
              <p:nvPr/>
            </p:nvSpPr>
            <p:spPr bwMode="auto">
              <a:xfrm>
                <a:off x="4314" y="3673"/>
                <a:ext cx="45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2" name="Text Box 84"/>
              <p:cNvSpPr txBox="1">
                <a:spLocks noChangeArrowheads="1"/>
              </p:cNvSpPr>
              <p:nvPr/>
            </p:nvSpPr>
            <p:spPr bwMode="auto">
              <a:xfrm>
                <a:off x="4098" y="3537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rgbClr val="000099"/>
                    </a:solidFill>
                  </a:rPr>
                  <a:t>X</a:t>
                </a:r>
              </a:p>
            </p:txBody>
          </p:sp>
          <p:sp>
            <p:nvSpPr>
              <p:cNvPr id="37923" name="Line 86"/>
              <p:cNvSpPr>
                <a:spLocks noChangeShapeType="1"/>
              </p:cNvSpPr>
              <p:nvPr/>
            </p:nvSpPr>
            <p:spPr bwMode="auto">
              <a:xfrm>
                <a:off x="4478" y="3355"/>
                <a:ext cx="0" cy="272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6" name="Group 103"/>
            <p:cNvGrpSpPr>
              <a:grpSpLocks/>
            </p:cNvGrpSpPr>
            <p:nvPr/>
          </p:nvGrpSpPr>
          <p:grpSpPr bwMode="auto">
            <a:xfrm>
              <a:off x="4787900" y="3141663"/>
              <a:ext cx="2089150" cy="792162"/>
              <a:chOff x="3016" y="1979"/>
              <a:chExt cx="1316" cy="499"/>
            </a:xfrm>
          </p:grpSpPr>
          <p:grpSp>
            <p:nvGrpSpPr>
              <p:cNvPr id="17" name="Group 95"/>
              <p:cNvGrpSpPr>
                <a:grpSpLocks/>
              </p:cNvGrpSpPr>
              <p:nvPr/>
            </p:nvGrpSpPr>
            <p:grpSpPr bwMode="auto">
              <a:xfrm>
                <a:off x="3016" y="1979"/>
                <a:ext cx="1316" cy="499"/>
                <a:chOff x="2608" y="1888"/>
                <a:chExt cx="1316" cy="499"/>
              </a:xfrm>
            </p:grpSpPr>
            <p:sp>
              <p:nvSpPr>
                <p:cNvPr id="37917" name="Line 42"/>
                <p:cNvSpPr>
                  <a:spLocks noChangeShapeType="1"/>
                </p:cNvSpPr>
                <p:nvPr/>
              </p:nvSpPr>
              <p:spPr bwMode="auto">
                <a:xfrm flipV="1">
                  <a:off x="3334" y="1933"/>
                  <a:ext cx="590" cy="318"/>
                </a:xfrm>
                <a:prstGeom prst="line">
                  <a:avLst/>
                </a:prstGeom>
                <a:noFill/>
                <a:ln w="50800">
                  <a:solidFill>
                    <a:schemeClr val="tx1"/>
                  </a:solidFill>
                  <a:round/>
                  <a:headEnd type="triangle" w="med" len="med"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7918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3107" y="2099"/>
                  <a:ext cx="244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l"/>
                  <a:r>
                    <a:rPr lang="es-ES_tradnl" sz="2400">
                      <a:solidFill>
                        <a:srgbClr val="000099"/>
                      </a:solidFill>
                    </a:rPr>
                    <a:t>S</a:t>
                  </a:r>
                </a:p>
              </p:txBody>
            </p:sp>
            <p:sp>
              <p:nvSpPr>
                <p:cNvPr id="37919" name="Line 44"/>
                <p:cNvSpPr>
                  <a:spLocks noChangeShapeType="1"/>
                </p:cNvSpPr>
                <p:nvPr/>
              </p:nvSpPr>
              <p:spPr bwMode="auto">
                <a:xfrm>
                  <a:off x="2608" y="1888"/>
                  <a:ext cx="499" cy="317"/>
                </a:xfrm>
                <a:prstGeom prst="line">
                  <a:avLst/>
                </a:prstGeom>
                <a:noFill/>
                <a:ln w="50800">
                  <a:solidFill>
                    <a:schemeClr val="tx1"/>
                  </a:solidFill>
                  <a:round/>
                  <a:headEnd type="triangle" w="med" len="med"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7915" name="Text Box 101"/>
              <p:cNvSpPr txBox="1">
                <a:spLocks noChangeArrowheads="1"/>
              </p:cNvSpPr>
              <p:nvPr/>
            </p:nvSpPr>
            <p:spPr bwMode="auto">
              <a:xfrm>
                <a:off x="3791" y="1979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  <p:sp>
            <p:nvSpPr>
              <p:cNvPr id="37916" name="Text Box 102"/>
              <p:cNvSpPr txBox="1">
                <a:spLocks noChangeArrowheads="1"/>
              </p:cNvSpPr>
              <p:nvPr/>
            </p:nvSpPr>
            <p:spPr bwMode="auto">
              <a:xfrm>
                <a:off x="3288" y="1979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s-ES_tradnl" sz="2400" i="1" dirty="0"/>
              </a:p>
            </p:txBody>
          </p:sp>
        </p:grpSp>
        <p:grpSp>
          <p:nvGrpSpPr>
            <p:cNvPr id="18" name="Group 106"/>
            <p:cNvGrpSpPr>
              <a:grpSpLocks/>
            </p:cNvGrpSpPr>
            <p:nvPr/>
          </p:nvGrpSpPr>
          <p:grpSpPr bwMode="auto">
            <a:xfrm>
              <a:off x="703263" y="1052513"/>
              <a:ext cx="1060450" cy="2376487"/>
              <a:chOff x="443" y="663"/>
              <a:chExt cx="668" cy="1497"/>
            </a:xfrm>
          </p:grpSpPr>
          <p:sp>
            <p:nvSpPr>
              <p:cNvPr id="37912" name="AutoShape 104"/>
              <p:cNvSpPr>
                <a:spLocks/>
              </p:cNvSpPr>
              <p:nvPr/>
            </p:nvSpPr>
            <p:spPr bwMode="auto">
              <a:xfrm>
                <a:off x="975" y="663"/>
                <a:ext cx="136" cy="1497"/>
              </a:xfrm>
              <a:prstGeom prst="leftBrace">
                <a:avLst>
                  <a:gd name="adj1" fmla="val 91728"/>
                  <a:gd name="adj2" fmla="val 50000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13" name="Text Box 105"/>
              <p:cNvSpPr txBox="1">
                <a:spLocks noChangeArrowheads="1"/>
              </p:cNvSpPr>
              <p:nvPr/>
            </p:nvSpPr>
            <p:spPr bwMode="auto">
              <a:xfrm>
                <a:off x="443" y="1248"/>
                <a:ext cx="51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chemeClr val="tx1"/>
                    </a:solidFill>
                  </a:rPr>
                  <a:t>Vías</a:t>
                </a:r>
              </a:p>
            </p:txBody>
          </p:sp>
        </p:grpSp>
        <p:grpSp>
          <p:nvGrpSpPr>
            <p:cNvPr id="19" name="Group 107"/>
            <p:cNvGrpSpPr>
              <a:grpSpLocks/>
            </p:cNvGrpSpPr>
            <p:nvPr/>
          </p:nvGrpSpPr>
          <p:grpSpPr bwMode="auto">
            <a:xfrm>
              <a:off x="539750" y="4005263"/>
              <a:ext cx="1338263" cy="2376487"/>
              <a:chOff x="443" y="663"/>
              <a:chExt cx="668" cy="1497"/>
            </a:xfrm>
          </p:grpSpPr>
          <p:sp>
            <p:nvSpPr>
              <p:cNvPr id="37910" name="AutoShape 108"/>
              <p:cNvSpPr>
                <a:spLocks/>
              </p:cNvSpPr>
              <p:nvPr/>
            </p:nvSpPr>
            <p:spPr bwMode="auto">
              <a:xfrm>
                <a:off x="975" y="663"/>
                <a:ext cx="136" cy="1497"/>
              </a:xfrm>
              <a:prstGeom prst="leftBrace">
                <a:avLst>
                  <a:gd name="adj1" fmla="val 91728"/>
                  <a:gd name="adj2" fmla="val 50000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11" name="Text Box 109"/>
              <p:cNvSpPr txBox="1">
                <a:spLocks noChangeArrowheads="1"/>
              </p:cNvSpPr>
              <p:nvPr/>
            </p:nvSpPr>
            <p:spPr bwMode="auto">
              <a:xfrm>
                <a:off x="443" y="1248"/>
                <a:ext cx="549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chemeClr val="tx1"/>
                    </a:solidFill>
                  </a:rPr>
                  <a:t>Ciclos</a:t>
                </a:r>
              </a:p>
            </p:txBody>
          </p:sp>
        </p:grpSp>
        <p:grpSp>
          <p:nvGrpSpPr>
            <p:cNvPr id="20" name="Group 113"/>
            <p:cNvGrpSpPr>
              <a:grpSpLocks/>
            </p:cNvGrpSpPr>
            <p:nvPr/>
          </p:nvGrpSpPr>
          <p:grpSpPr bwMode="auto">
            <a:xfrm>
              <a:off x="7164388" y="4005263"/>
              <a:ext cx="1897062" cy="2592387"/>
              <a:chOff x="4513" y="2523"/>
              <a:chExt cx="1195" cy="1633"/>
            </a:xfrm>
          </p:grpSpPr>
          <p:sp>
            <p:nvSpPr>
              <p:cNvPr id="37908" name="AutoShape 110"/>
              <p:cNvSpPr>
                <a:spLocks/>
              </p:cNvSpPr>
              <p:nvPr/>
            </p:nvSpPr>
            <p:spPr bwMode="auto">
              <a:xfrm>
                <a:off x="4513" y="2523"/>
                <a:ext cx="181" cy="1633"/>
              </a:xfrm>
              <a:prstGeom prst="rightBrace">
                <a:avLst>
                  <a:gd name="adj1" fmla="val 75184"/>
                  <a:gd name="adj2" fmla="val 50000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_tradnl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909" name="Text Box 112"/>
              <p:cNvSpPr txBox="1">
                <a:spLocks noChangeArrowheads="1"/>
              </p:cNvSpPr>
              <p:nvPr/>
            </p:nvSpPr>
            <p:spPr bwMode="auto">
              <a:xfrm>
                <a:off x="4694" y="3187"/>
                <a:ext cx="101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s-ES_tradnl" sz="2400">
                    <a:solidFill>
                      <a:schemeClr val="tx1"/>
                    </a:solidFill>
                  </a:rPr>
                  <a:t>Cascadas</a:t>
                </a:r>
              </a:p>
            </p:txBody>
          </p:sp>
        </p:grpSp>
      </p:grpSp>
      <p:sp>
        <p:nvSpPr>
          <p:cNvPr id="22" name="CuadroTexto 21"/>
          <p:cNvSpPr txBox="1"/>
          <p:nvPr/>
        </p:nvSpPr>
        <p:spPr>
          <a:xfrm>
            <a:off x="2818806" y="110558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98" name="CuadroTexto 97"/>
          <p:cNvSpPr txBox="1"/>
          <p:nvPr/>
        </p:nvSpPr>
        <p:spPr>
          <a:xfrm>
            <a:off x="3879690" y="1105580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00FF00"/>
                </a:solidFill>
              </a:rPr>
              <a:t>b</a:t>
            </a:r>
          </a:p>
        </p:txBody>
      </p:sp>
      <p:sp>
        <p:nvSpPr>
          <p:cNvPr id="99" name="CuadroTexto 98"/>
          <p:cNvSpPr txBox="1"/>
          <p:nvPr/>
        </p:nvSpPr>
        <p:spPr>
          <a:xfrm>
            <a:off x="4979046" y="110558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0000FF"/>
                </a:solidFill>
              </a:rPr>
              <a:t>c</a:t>
            </a:r>
          </a:p>
        </p:txBody>
      </p:sp>
      <p:sp>
        <p:nvSpPr>
          <p:cNvPr id="100" name="CuadroTexto 99"/>
          <p:cNvSpPr txBox="1"/>
          <p:nvPr/>
        </p:nvSpPr>
        <p:spPr>
          <a:xfrm>
            <a:off x="6184900" y="1105557"/>
            <a:ext cx="431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800" b="1" dirty="0">
                <a:solidFill>
                  <a:srgbClr val="0070C0"/>
                </a:solidFill>
              </a:rPr>
              <a:t>d</a:t>
            </a:r>
          </a:p>
        </p:txBody>
      </p:sp>
      <p:sp>
        <p:nvSpPr>
          <p:cNvPr id="101" name="CuadroTexto 100"/>
          <p:cNvSpPr txBox="1"/>
          <p:nvPr/>
        </p:nvSpPr>
        <p:spPr>
          <a:xfrm>
            <a:off x="6212210" y="1702128"/>
            <a:ext cx="431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800" b="1" dirty="0">
                <a:solidFill>
                  <a:srgbClr val="EA6A00"/>
                </a:solidFill>
              </a:rPr>
              <a:t>e</a:t>
            </a:r>
          </a:p>
        </p:txBody>
      </p:sp>
      <p:sp>
        <p:nvSpPr>
          <p:cNvPr id="102" name="CuadroTexto 101"/>
          <p:cNvSpPr txBox="1"/>
          <p:nvPr/>
        </p:nvSpPr>
        <p:spPr>
          <a:xfrm>
            <a:off x="5076056" y="160963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0000FF"/>
                </a:solidFill>
              </a:rPr>
              <a:t>c</a:t>
            </a:r>
          </a:p>
        </p:txBody>
      </p:sp>
      <p:sp>
        <p:nvSpPr>
          <p:cNvPr id="103" name="CuadroTexto 102"/>
          <p:cNvSpPr txBox="1"/>
          <p:nvPr/>
        </p:nvSpPr>
        <p:spPr>
          <a:xfrm>
            <a:off x="2818806" y="2492896"/>
            <a:ext cx="3048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0000FF"/>
                </a:solidFill>
              </a:rPr>
              <a:t>f</a:t>
            </a:r>
          </a:p>
        </p:txBody>
      </p:sp>
      <p:sp>
        <p:nvSpPr>
          <p:cNvPr id="104" name="CuadroTexto 103"/>
          <p:cNvSpPr txBox="1"/>
          <p:nvPr/>
        </p:nvSpPr>
        <p:spPr>
          <a:xfrm>
            <a:off x="3926618" y="2466018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006600"/>
                </a:solidFill>
              </a:rPr>
              <a:t>g</a:t>
            </a:r>
          </a:p>
        </p:txBody>
      </p:sp>
      <p:sp>
        <p:nvSpPr>
          <p:cNvPr id="105" name="CuadroTexto 104"/>
          <p:cNvSpPr txBox="1"/>
          <p:nvPr/>
        </p:nvSpPr>
        <p:spPr>
          <a:xfrm>
            <a:off x="5046663" y="2492896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FF3300"/>
                </a:solidFill>
              </a:rPr>
              <a:t>h</a:t>
            </a:r>
          </a:p>
        </p:txBody>
      </p:sp>
      <p:sp>
        <p:nvSpPr>
          <p:cNvPr id="106" name="CuadroTexto 105"/>
          <p:cNvSpPr txBox="1"/>
          <p:nvPr/>
        </p:nvSpPr>
        <p:spPr>
          <a:xfrm>
            <a:off x="6157128" y="254906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FF0066"/>
                </a:solidFill>
              </a:rPr>
              <a:t>i</a:t>
            </a:r>
          </a:p>
        </p:txBody>
      </p:sp>
      <p:sp>
        <p:nvSpPr>
          <p:cNvPr id="107" name="CuadroTexto 106"/>
          <p:cNvSpPr txBox="1"/>
          <p:nvPr/>
        </p:nvSpPr>
        <p:spPr>
          <a:xfrm>
            <a:off x="6336044" y="3393281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0000FF"/>
                </a:solidFill>
              </a:rPr>
              <a:t>j</a:t>
            </a:r>
          </a:p>
        </p:txBody>
      </p:sp>
      <p:sp>
        <p:nvSpPr>
          <p:cNvPr id="108" name="CuadroTexto 107"/>
          <p:cNvSpPr txBox="1"/>
          <p:nvPr/>
        </p:nvSpPr>
        <p:spPr>
          <a:xfrm>
            <a:off x="4954503" y="3325063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FF0000"/>
                </a:solidFill>
              </a:rPr>
              <a:t>k</a:t>
            </a:r>
          </a:p>
        </p:txBody>
      </p:sp>
      <p:sp>
        <p:nvSpPr>
          <p:cNvPr id="109" name="CuadroTexto 108"/>
          <p:cNvSpPr txBox="1"/>
          <p:nvPr/>
        </p:nvSpPr>
        <p:spPr>
          <a:xfrm>
            <a:off x="3221579" y="4491693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110" name="CuadroTexto 109"/>
          <p:cNvSpPr txBox="1"/>
          <p:nvPr/>
        </p:nvSpPr>
        <p:spPr>
          <a:xfrm>
            <a:off x="3304011" y="5765499"/>
            <a:ext cx="5036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chemeClr val="bg2">
                    <a:lumMod val="50000"/>
                  </a:schemeClr>
                </a:solidFill>
              </a:rPr>
              <a:t>m</a:t>
            </a:r>
          </a:p>
        </p:txBody>
      </p:sp>
      <p:sp>
        <p:nvSpPr>
          <p:cNvPr id="111" name="CuadroTexto 110"/>
          <p:cNvSpPr txBox="1"/>
          <p:nvPr/>
        </p:nvSpPr>
        <p:spPr>
          <a:xfrm>
            <a:off x="2016566" y="5795964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FF0066"/>
                </a:solidFill>
              </a:rPr>
              <a:t>n</a:t>
            </a:r>
          </a:p>
        </p:txBody>
      </p:sp>
      <p:sp>
        <p:nvSpPr>
          <p:cNvPr id="112" name="CuadroTexto 111"/>
          <p:cNvSpPr txBox="1"/>
          <p:nvPr/>
        </p:nvSpPr>
        <p:spPr>
          <a:xfrm>
            <a:off x="1878013" y="4606313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00FF00"/>
                </a:solidFill>
              </a:rPr>
              <a:t>ñ</a:t>
            </a:r>
          </a:p>
        </p:txBody>
      </p:sp>
      <p:sp>
        <p:nvSpPr>
          <p:cNvPr id="113" name="CuadroTexto 112"/>
          <p:cNvSpPr txBox="1"/>
          <p:nvPr/>
        </p:nvSpPr>
        <p:spPr>
          <a:xfrm>
            <a:off x="5017561" y="4163080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00FF00"/>
                </a:solidFill>
              </a:rPr>
              <a:t>o</a:t>
            </a:r>
          </a:p>
        </p:txBody>
      </p:sp>
      <p:sp>
        <p:nvSpPr>
          <p:cNvPr id="114" name="CuadroTexto 113"/>
          <p:cNvSpPr txBox="1"/>
          <p:nvPr/>
        </p:nvSpPr>
        <p:spPr>
          <a:xfrm>
            <a:off x="5669329" y="5299652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C00000"/>
                </a:solidFill>
              </a:rPr>
              <a:t>p</a:t>
            </a:r>
          </a:p>
        </p:txBody>
      </p:sp>
      <p:sp>
        <p:nvSpPr>
          <p:cNvPr id="115" name="CuadroTexto 114"/>
          <p:cNvSpPr txBox="1"/>
          <p:nvPr/>
        </p:nvSpPr>
        <p:spPr>
          <a:xfrm>
            <a:off x="6267745" y="6063095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FFC000"/>
                </a:solidFill>
              </a:rPr>
              <a:t>q</a:t>
            </a:r>
          </a:p>
        </p:txBody>
      </p:sp>
    </p:spTree>
    <p:extLst>
      <p:ext uri="{BB962C8B-B14F-4D97-AF65-F5344CB8AC3E}">
        <p14:creationId xmlns:p14="http://schemas.microsoft.com/office/powerpoint/2010/main" val="98433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dirty="0" err="1">
                <a:solidFill>
                  <a:srgbClr val="FFFF00"/>
                </a:solidFill>
              </a:rPr>
              <a:t>Energía</a:t>
            </a:r>
            <a:r>
              <a:rPr lang="en-US" sz="2800" dirty="0">
                <a:solidFill>
                  <a:srgbClr val="FFFF00"/>
                </a:solidFill>
              </a:rPr>
              <a:t> de </a:t>
            </a:r>
            <a:r>
              <a:rPr lang="en-US" sz="2800" dirty="0" err="1">
                <a:solidFill>
                  <a:srgbClr val="FFFF00"/>
                </a:solidFill>
              </a:rPr>
              <a:t>activación</a:t>
            </a:r>
            <a:r>
              <a:rPr lang="en-US" sz="2800" dirty="0">
                <a:solidFill>
                  <a:srgbClr val="FFFF00"/>
                </a:solidFill>
              </a:rPr>
              <a:t> de </a:t>
            </a:r>
            <a:r>
              <a:rPr lang="en-US" sz="2800" dirty="0" err="1">
                <a:solidFill>
                  <a:srgbClr val="FFFF00"/>
                </a:solidFill>
              </a:rPr>
              <a:t>una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reacción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53250" name="Freeform 2"/>
          <p:cNvSpPr>
            <a:spLocks/>
          </p:cNvSpPr>
          <p:nvPr/>
        </p:nvSpPr>
        <p:spPr bwMode="auto">
          <a:xfrm>
            <a:off x="1879302" y="3665319"/>
            <a:ext cx="3552245" cy="2107917"/>
          </a:xfrm>
          <a:custGeom>
            <a:avLst/>
            <a:gdLst/>
            <a:ahLst/>
            <a:cxnLst>
              <a:cxn ang="0">
                <a:pos x="20" y="734"/>
              </a:cxn>
              <a:cxn ang="0">
                <a:pos x="140" y="734"/>
              </a:cxn>
              <a:cxn ang="0">
                <a:pos x="860" y="82"/>
              </a:cxn>
              <a:cxn ang="0">
                <a:pos x="1700" y="1223"/>
              </a:cxn>
              <a:cxn ang="0">
                <a:pos x="2540" y="1386"/>
              </a:cxn>
            </a:cxnLst>
            <a:rect l="0" t="0" r="r" b="b"/>
            <a:pathLst>
              <a:path w="2540" h="1440">
                <a:moveTo>
                  <a:pt x="20" y="734"/>
                </a:moveTo>
                <a:cubicBezTo>
                  <a:pt x="10" y="788"/>
                  <a:pt x="0" y="843"/>
                  <a:pt x="140" y="734"/>
                </a:cubicBezTo>
                <a:cubicBezTo>
                  <a:pt x="280" y="625"/>
                  <a:pt x="600" y="0"/>
                  <a:pt x="860" y="82"/>
                </a:cubicBezTo>
                <a:cubicBezTo>
                  <a:pt x="1120" y="164"/>
                  <a:pt x="1420" y="1006"/>
                  <a:pt x="1700" y="1223"/>
                </a:cubicBezTo>
                <a:cubicBezTo>
                  <a:pt x="1980" y="1440"/>
                  <a:pt x="2400" y="1359"/>
                  <a:pt x="2540" y="1386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" name="34 Grupo"/>
          <p:cNvGrpSpPr/>
          <p:nvPr/>
        </p:nvGrpSpPr>
        <p:grpSpPr>
          <a:xfrm>
            <a:off x="725516" y="2920181"/>
            <a:ext cx="6561098" cy="3509215"/>
            <a:chOff x="1132198" y="1928802"/>
            <a:chExt cx="6561098" cy="3509215"/>
          </a:xfrm>
        </p:grpSpPr>
        <p:sp>
          <p:nvSpPr>
            <p:cNvPr id="53251" name="Line 3"/>
            <p:cNvSpPr>
              <a:spLocks noChangeShapeType="1"/>
            </p:cNvSpPr>
            <p:nvPr/>
          </p:nvSpPr>
          <p:spPr bwMode="auto">
            <a:xfrm>
              <a:off x="2285984" y="2000240"/>
              <a:ext cx="0" cy="300039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arrow" w="med" len="med"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52" name="Line 4"/>
            <p:cNvSpPr>
              <a:spLocks noChangeShapeType="1"/>
            </p:cNvSpPr>
            <p:nvPr/>
          </p:nvSpPr>
          <p:spPr bwMode="auto">
            <a:xfrm>
              <a:off x="2285984" y="5000633"/>
              <a:ext cx="528641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10 CuadroTexto"/>
            <p:cNvSpPr txBox="1"/>
            <p:nvPr/>
          </p:nvSpPr>
          <p:spPr>
            <a:xfrm>
              <a:off x="1132198" y="1928802"/>
              <a:ext cx="108234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err="1"/>
                <a:t>Energia</a:t>
              </a:r>
              <a:endParaRPr lang="en-US" dirty="0"/>
            </a:p>
            <a:p>
              <a:pPr algn="ctr"/>
              <a:r>
                <a:rPr lang="en-US" dirty="0"/>
                <a:t> </a:t>
              </a:r>
              <a:r>
                <a:rPr lang="en-US" dirty="0" err="1"/>
                <a:t>libre</a:t>
              </a:r>
              <a:r>
                <a:rPr lang="en-US" dirty="0"/>
                <a:t> (G)</a:t>
              </a:r>
            </a:p>
          </p:txBody>
        </p:sp>
        <p:sp>
          <p:nvSpPr>
            <p:cNvPr id="12" name="11 CuadroTexto"/>
            <p:cNvSpPr txBox="1"/>
            <p:nvPr/>
          </p:nvSpPr>
          <p:spPr>
            <a:xfrm>
              <a:off x="5072066" y="5068685"/>
              <a:ext cx="26212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err="1"/>
                <a:t>Progreso</a:t>
              </a:r>
              <a:r>
                <a:rPr lang="en-US" dirty="0"/>
                <a:t> de la </a:t>
              </a:r>
              <a:r>
                <a:rPr lang="en-US" dirty="0" err="1"/>
                <a:t>reaccion</a:t>
              </a:r>
              <a:endParaRPr lang="en-US" dirty="0"/>
            </a:p>
          </p:txBody>
        </p:sp>
      </p:grpSp>
      <p:grpSp>
        <p:nvGrpSpPr>
          <p:cNvPr id="24" name="23 Grupo"/>
          <p:cNvGrpSpPr/>
          <p:nvPr/>
        </p:nvGrpSpPr>
        <p:grpSpPr>
          <a:xfrm>
            <a:off x="2307930" y="3059668"/>
            <a:ext cx="1737360" cy="719357"/>
            <a:chOff x="2714612" y="1996851"/>
            <a:chExt cx="1737360" cy="719357"/>
          </a:xfrm>
        </p:grpSpPr>
        <p:cxnSp>
          <p:nvCxnSpPr>
            <p:cNvPr id="13" name="12 Conector recto"/>
            <p:cNvCxnSpPr/>
            <p:nvPr/>
          </p:nvCxnSpPr>
          <p:spPr>
            <a:xfrm>
              <a:off x="2714612" y="2714620"/>
              <a:ext cx="1737360" cy="1588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14 CuadroTexto"/>
            <p:cNvSpPr txBox="1"/>
            <p:nvPr/>
          </p:nvSpPr>
          <p:spPr>
            <a:xfrm>
              <a:off x="2885181" y="1996851"/>
              <a:ext cx="122341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Estado de</a:t>
              </a:r>
            </a:p>
            <a:p>
              <a:pPr algn="ctr"/>
              <a:r>
                <a:rPr lang="en-US" dirty="0" err="1"/>
                <a:t>activación</a:t>
              </a:r>
              <a:endParaRPr lang="en-US" dirty="0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093880" y="3777437"/>
            <a:ext cx="2236440" cy="1071570"/>
            <a:chOff x="4500562" y="2714620"/>
            <a:chExt cx="2236440" cy="1071570"/>
          </a:xfrm>
        </p:grpSpPr>
        <p:sp>
          <p:nvSpPr>
            <p:cNvPr id="16" name="15 Cerrar llave"/>
            <p:cNvSpPr/>
            <p:nvPr/>
          </p:nvSpPr>
          <p:spPr>
            <a:xfrm>
              <a:off x="4500562" y="2714620"/>
              <a:ext cx="357190" cy="1071570"/>
            </a:xfrm>
            <a:prstGeom prst="rightBrace">
              <a:avLst>
                <a:gd name="adj1" fmla="val 8333"/>
                <a:gd name="adj2" fmla="val 49999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16 CuadroTexto"/>
            <p:cNvSpPr txBox="1"/>
            <p:nvPr/>
          </p:nvSpPr>
          <p:spPr>
            <a:xfrm>
              <a:off x="5000628" y="3059668"/>
              <a:ext cx="17363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err="1"/>
                <a:t>Energia</a:t>
              </a:r>
              <a:r>
                <a:rPr lang="en-US" dirty="0"/>
                <a:t> de </a:t>
              </a:r>
            </a:p>
            <a:p>
              <a:pPr algn="ctr"/>
              <a:r>
                <a:rPr lang="en-US" dirty="0" err="1"/>
                <a:t>Activacion</a:t>
              </a:r>
              <a:r>
                <a:rPr lang="en-US" dirty="0"/>
                <a:t> (Ea)</a:t>
              </a:r>
            </a:p>
          </p:txBody>
        </p:sp>
      </p:grpSp>
      <p:grpSp>
        <p:nvGrpSpPr>
          <p:cNvPr id="25" name="24 Grupo"/>
          <p:cNvGrpSpPr/>
          <p:nvPr/>
        </p:nvGrpSpPr>
        <p:grpSpPr>
          <a:xfrm>
            <a:off x="4093880" y="4920445"/>
            <a:ext cx="2426987" cy="785818"/>
            <a:chOff x="4500562" y="3786190"/>
            <a:chExt cx="2426987" cy="785818"/>
          </a:xfrm>
        </p:grpSpPr>
        <p:sp>
          <p:nvSpPr>
            <p:cNvPr id="18" name="17 Cerrar llave"/>
            <p:cNvSpPr/>
            <p:nvPr/>
          </p:nvSpPr>
          <p:spPr>
            <a:xfrm>
              <a:off x="4500562" y="3786190"/>
              <a:ext cx="142876" cy="785818"/>
            </a:xfrm>
            <a:prstGeom prst="rightBrace">
              <a:avLst>
                <a:gd name="adj1" fmla="val 8333"/>
                <a:gd name="adj2" fmla="val 49999"/>
              </a:avLst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18 CuadroTexto"/>
            <p:cNvSpPr txBox="1"/>
            <p:nvPr/>
          </p:nvSpPr>
          <p:spPr>
            <a:xfrm>
              <a:off x="4857752" y="4000504"/>
              <a:ext cx="20697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dirty="0"/>
                <a:t>Δ</a:t>
              </a:r>
              <a:r>
                <a:rPr lang="en-US" dirty="0"/>
                <a:t>G (-) de </a:t>
              </a:r>
              <a:r>
                <a:rPr lang="en-US" dirty="0" err="1"/>
                <a:t>reaccion</a:t>
              </a:r>
              <a:endParaRPr lang="en-US" dirty="0"/>
            </a:p>
          </p:txBody>
        </p:sp>
      </p:grpSp>
      <p:grpSp>
        <p:nvGrpSpPr>
          <p:cNvPr id="26" name="25 Grupo"/>
          <p:cNvGrpSpPr/>
          <p:nvPr/>
        </p:nvGrpSpPr>
        <p:grpSpPr>
          <a:xfrm>
            <a:off x="93352" y="4479675"/>
            <a:ext cx="2428892" cy="646331"/>
            <a:chOff x="500034" y="3429000"/>
            <a:chExt cx="2428892" cy="646331"/>
          </a:xfrm>
        </p:grpSpPr>
        <p:cxnSp>
          <p:nvCxnSpPr>
            <p:cNvPr id="8" name="7 Conector recto"/>
            <p:cNvCxnSpPr/>
            <p:nvPr/>
          </p:nvCxnSpPr>
          <p:spPr>
            <a:xfrm>
              <a:off x="2000232" y="3786190"/>
              <a:ext cx="928694" cy="158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19 CuadroTexto"/>
            <p:cNvSpPr txBox="1"/>
            <p:nvPr/>
          </p:nvSpPr>
          <p:spPr>
            <a:xfrm>
              <a:off x="500034" y="3429000"/>
              <a:ext cx="19752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G</a:t>
              </a:r>
              <a:r>
                <a:rPr lang="en-US" baseline="-25000" dirty="0"/>
                <a:t>1</a:t>
              </a:r>
              <a:r>
                <a:rPr lang="en-US" dirty="0"/>
                <a:t> de </a:t>
              </a:r>
              <a:r>
                <a:rPr lang="en-US" dirty="0" err="1"/>
                <a:t>Reactivos</a:t>
              </a:r>
              <a:r>
                <a:rPr lang="en-US" dirty="0"/>
                <a:t>  </a:t>
              </a:r>
            </a:p>
            <a:p>
              <a:pPr algn="ctr"/>
              <a:r>
                <a:rPr lang="en-US" dirty="0"/>
                <a:t>A+B</a:t>
              </a:r>
            </a:p>
          </p:txBody>
        </p:sp>
      </p:grpSp>
      <p:grpSp>
        <p:nvGrpSpPr>
          <p:cNvPr id="27" name="26 Grupo"/>
          <p:cNvGrpSpPr/>
          <p:nvPr/>
        </p:nvGrpSpPr>
        <p:grpSpPr>
          <a:xfrm>
            <a:off x="4376786" y="5408369"/>
            <a:ext cx="3838552" cy="369332"/>
            <a:chOff x="4783468" y="4345552"/>
            <a:chExt cx="3838552" cy="369332"/>
          </a:xfrm>
        </p:grpSpPr>
        <p:cxnSp>
          <p:nvCxnSpPr>
            <p:cNvPr id="9" name="8 Conector recto"/>
            <p:cNvCxnSpPr/>
            <p:nvPr/>
          </p:nvCxnSpPr>
          <p:spPr>
            <a:xfrm>
              <a:off x="4783468" y="4643446"/>
              <a:ext cx="1645920" cy="158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20 CuadroTexto"/>
            <p:cNvSpPr txBox="1"/>
            <p:nvPr/>
          </p:nvSpPr>
          <p:spPr>
            <a:xfrm>
              <a:off x="6173913" y="4345552"/>
              <a:ext cx="2448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G</a:t>
              </a:r>
              <a:r>
                <a:rPr lang="en-US" baseline="-25000" dirty="0"/>
                <a:t>2</a:t>
              </a:r>
              <a:r>
                <a:rPr lang="en-US" dirty="0"/>
                <a:t> de </a:t>
              </a:r>
              <a:r>
                <a:rPr lang="en-US" dirty="0" err="1"/>
                <a:t>Productos</a:t>
              </a:r>
              <a:r>
                <a:rPr lang="en-US" dirty="0"/>
                <a:t> C+D</a:t>
              </a:r>
            </a:p>
          </p:txBody>
        </p:sp>
      </p:grpSp>
      <p:grpSp>
        <p:nvGrpSpPr>
          <p:cNvPr id="34" name="33 Grupo"/>
          <p:cNvGrpSpPr/>
          <p:nvPr/>
        </p:nvGrpSpPr>
        <p:grpSpPr>
          <a:xfrm>
            <a:off x="3071802" y="1357298"/>
            <a:ext cx="3151091" cy="482560"/>
            <a:chOff x="2614978" y="1681451"/>
            <a:chExt cx="3151091" cy="482560"/>
          </a:xfrm>
        </p:grpSpPr>
        <p:sp>
          <p:nvSpPr>
            <p:cNvPr id="30" name="29 CuadroTexto"/>
            <p:cNvSpPr txBox="1"/>
            <p:nvPr/>
          </p:nvSpPr>
          <p:spPr>
            <a:xfrm>
              <a:off x="2614978" y="1702346"/>
              <a:ext cx="92749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A + B</a:t>
              </a:r>
            </a:p>
          </p:txBody>
        </p:sp>
        <p:cxnSp>
          <p:nvCxnSpPr>
            <p:cNvPr id="32" name="31 Conector recto de flecha"/>
            <p:cNvCxnSpPr/>
            <p:nvPr/>
          </p:nvCxnSpPr>
          <p:spPr>
            <a:xfrm>
              <a:off x="3571868" y="1927214"/>
              <a:ext cx="1143008" cy="1588"/>
            </a:xfrm>
            <a:prstGeom prst="straightConnector1">
              <a:avLst/>
            </a:prstGeom>
            <a:ln w="3810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32 CuadroTexto"/>
            <p:cNvSpPr txBox="1"/>
            <p:nvPr/>
          </p:nvSpPr>
          <p:spPr>
            <a:xfrm>
              <a:off x="4786314" y="1681451"/>
              <a:ext cx="9797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C + D</a:t>
              </a:r>
            </a:p>
          </p:txBody>
        </p:sp>
      </p:grpSp>
      <p:sp>
        <p:nvSpPr>
          <p:cNvPr id="37" name="Freeform 2"/>
          <p:cNvSpPr>
            <a:spLocks/>
          </p:cNvSpPr>
          <p:nvPr/>
        </p:nvSpPr>
        <p:spPr bwMode="auto">
          <a:xfrm rot="529925">
            <a:off x="1894451" y="4554564"/>
            <a:ext cx="3357586" cy="934453"/>
          </a:xfrm>
          <a:custGeom>
            <a:avLst/>
            <a:gdLst/>
            <a:ahLst/>
            <a:cxnLst>
              <a:cxn ang="0">
                <a:pos x="20" y="734"/>
              </a:cxn>
              <a:cxn ang="0">
                <a:pos x="140" y="734"/>
              </a:cxn>
              <a:cxn ang="0">
                <a:pos x="860" y="82"/>
              </a:cxn>
              <a:cxn ang="0">
                <a:pos x="1700" y="1223"/>
              </a:cxn>
              <a:cxn ang="0">
                <a:pos x="2540" y="1386"/>
              </a:cxn>
            </a:cxnLst>
            <a:rect l="0" t="0" r="r" b="b"/>
            <a:pathLst>
              <a:path w="2540" h="1440">
                <a:moveTo>
                  <a:pt x="20" y="734"/>
                </a:moveTo>
                <a:cubicBezTo>
                  <a:pt x="10" y="788"/>
                  <a:pt x="0" y="843"/>
                  <a:pt x="140" y="734"/>
                </a:cubicBezTo>
                <a:cubicBezTo>
                  <a:pt x="280" y="625"/>
                  <a:pt x="600" y="0"/>
                  <a:pt x="860" y="82"/>
                </a:cubicBezTo>
                <a:cubicBezTo>
                  <a:pt x="1120" y="164"/>
                  <a:pt x="1420" y="1006"/>
                  <a:pt x="1700" y="1223"/>
                </a:cubicBezTo>
                <a:cubicBezTo>
                  <a:pt x="1980" y="1440"/>
                  <a:pt x="2400" y="1359"/>
                  <a:pt x="2540" y="1386"/>
                </a:cubicBezTo>
              </a:path>
            </a:pathLst>
          </a:custGeom>
          <a:noFill/>
          <a:ln w="38100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8" name="37 Grupo"/>
          <p:cNvGrpSpPr/>
          <p:nvPr/>
        </p:nvGrpSpPr>
        <p:grpSpPr>
          <a:xfrm>
            <a:off x="4286332" y="4491816"/>
            <a:ext cx="2181519" cy="646332"/>
            <a:chOff x="4786314" y="2714622"/>
            <a:chExt cx="2181519" cy="1211874"/>
          </a:xfrm>
        </p:grpSpPr>
        <p:sp>
          <p:nvSpPr>
            <p:cNvPr id="39" name="38 Cerrar llave"/>
            <p:cNvSpPr/>
            <p:nvPr/>
          </p:nvSpPr>
          <p:spPr>
            <a:xfrm>
              <a:off x="4786314" y="2714622"/>
              <a:ext cx="236176" cy="937625"/>
            </a:xfrm>
            <a:prstGeom prst="rightBrace">
              <a:avLst>
                <a:gd name="adj1" fmla="val 8333"/>
                <a:gd name="adj2" fmla="val 49999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40" name="39 CuadroTexto"/>
            <p:cNvSpPr txBox="1"/>
            <p:nvPr/>
          </p:nvSpPr>
          <p:spPr>
            <a:xfrm>
              <a:off x="5000628" y="2714624"/>
              <a:ext cx="1967205" cy="1211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Ea de la </a:t>
              </a:r>
              <a:r>
                <a:rPr lang="en-US" dirty="0" err="1"/>
                <a:t>reaccion</a:t>
              </a:r>
              <a:endParaRPr lang="en-US" dirty="0"/>
            </a:p>
            <a:p>
              <a:pPr algn="ctr"/>
              <a:r>
                <a:rPr lang="en-US" dirty="0" err="1"/>
                <a:t>catalizada</a:t>
              </a:r>
              <a:endParaRPr lang="en-US" dirty="0"/>
            </a:p>
          </p:txBody>
        </p:sp>
      </p:grpSp>
      <p:sp>
        <p:nvSpPr>
          <p:cNvPr id="36" name="35 CuadroTexto"/>
          <p:cNvSpPr txBox="1"/>
          <p:nvPr/>
        </p:nvSpPr>
        <p:spPr>
          <a:xfrm>
            <a:off x="3857620" y="1202280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srgbClr val="FFC000"/>
                </a:solidFill>
              </a:rPr>
              <a:t>Catalizador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857620" y="2094548"/>
            <a:ext cx="52149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 </a:t>
            </a:r>
            <a:r>
              <a:rPr lang="en-US" dirty="0" err="1"/>
              <a:t>velocidad</a:t>
            </a:r>
            <a:r>
              <a:rPr lang="en-US" dirty="0"/>
              <a:t> a la </a:t>
            </a:r>
            <a:r>
              <a:rPr lang="en-US" dirty="0" err="1"/>
              <a:t>cual</a:t>
            </a:r>
            <a:r>
              <a:rPr lang="en-US" dirty="0"/>
              <a:t> se produce el </a:t>
            </a:r>
            <a:r>
              <a:rPr lang="en-US" dirty="0" err="1"/>
              <a:t>intermediario</a:t>
            </a:r>
            <a:r>
              <a:rPr lang="en-US" dirty="0"/>
              <a:t> de </a:t>
            </a:r>
            <a:r>
              <a:rPr lang="en-US" dirty="0" err="1"/>
              <a:t>transición</a:t>
            </a:r>
            <a:r>
              <a:rPr lang="en-US" dirty="0"/>
              <a:t> </a:t>
            </a:r>
            <a:r>
              <a:rPr lang="en-US" dirty="0" err="1"/>
              <a:t>depende</a:t>
            </a:r>
            <a:r>
              <a:rPr lang="en-US" dirty="0"/>
              <a:t> de:</a:t>
            </a:r>
          </a:p>
          <a:p>
            <a:r>
              <a:rPr lang="en-US" dirty="0"/>
              <a:t>1- la Ea,</a:t>
            </a:r>
          </a:p>
          <a:p>
            <a:r>
              <a:rPr lang="en-US" dirty="0"/>
              <a:t>2- la </a:t>
            </a:r>
            <a:r>
              <a:rPr lang="en-US" dirty="0" err="1"/>
              <a:t>frecuencia</a:t>
            </a:r>
            <a:r>
              <a:rPr lang="en-US" dirty="0"/>
              <a:t> de </a:t>
            </a:r>
            <a:r>
              <a:rPr lang="en-US" dirty="0" err="1"/>
              <a:t>choques</a:t>
            </a:r>
            <a:r>
              <a:rPr lang="en-US" dirty="0"/>
              <a:t> entre </a:t>
            </a:r>
            <a:r>
              <a:rPr lang="en-US" dirty="0" err="1"/>
              <a:t>las</a:t>
            </a:r>
            <a:r>
              <a:rPr lang="en-US" dirty="0"/>
              <a:t> </a:t>
            </a:r>
            <a:r>
              <a:rPr lang="en-US" dirty="0" err="1"/>
              <a:t>moléculas</a:t>
            </a:r>
            <a:r>
              <a:rPr lang="en-US" dirty="0"/>
              <a:t>.</a:t>
            </a:r>
          </a:p>
          <a:p>
            <a:r>
              <a:rPr lang="en-US" dirty="0"/>
              <a:t>3- </a:t>
            </a:r>
            <a:r>
              <a:rPr lang="en-US" dirty="0" err="1"/>
              <a:t>orientación</a:t>
            </a:r>
            <a:r>
              <a:rPr lang="en-US" dirty="0"/>
              <a:t> </a:t>
            </a:r>
            <a:r>
              <a:rPr lang="en-US" dirty="0" err="1"/>
              <a:t>adecuada</a:t>
            </a:r>
            <a:r>
              <a:rPr lang="en-US" dirty="0"/>
              <a:t> de </a:t>
            </a:r>
            <a:r>
              <a:rPr lang="en-US" dirty="0" err="1"/>
              <a:t>las</a:t>
            </a:r>
            <a:r>
              <a:rPr lang="en-US" dirty="0"/>
              <a:t> </a:t>
            </a:r>
            <a:r>
              <a:rPr lang="en-US" dirty="0" err="1"/>
              <a:t>moléculas</a:t>
            </a:r>
            <a:r>
              <a:rPr lang="en-US" dirty="0"/>
              <a:t>. </a:t>
            </a:r>
          </a:p>
        </p:txBody>
      </p:sp>
      <p:cxnSp>
        <p:nvCxnSpPr>
          <p:cNvPr id="43" name="42 Conector recto de flecha"/>
          <p:cNvCxnSpPr/>
          <p:nvPr/>
        </p:nvCxnSpPr>
        <p:spPr>
          <a:xfrm rot="5400000">
            <a:off x="2643174" y="4143380"/>
            <a:ext cx="714380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nimBg="1"/>
      <p:bldP spid="37" grpId="0" animBg="1"/>
      <p:bldP spid="36" grpId="0"/>
      <p:bldP spid="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57158" y="428604"/>
            <a:ext cx="82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i="1" dirty="0" err="1">
                <a:solidFill>
                  <a:srgbClr val="0000FF"/>
                </a:solidFill>
                <a:latin typeface="Berlin Sans FB Demi" pitchFamily="34" charset="0"/>
              </a:rPr>
              <a:t>Catalizador</a:t>
            </a:r>
            <a:r>
              <a:rPr lang="en-US" sz="2400" b="1" dirty="0">
                <a:latin typeface="Berlin Sans FB Demi" pitchFamily="34" charset="0"/>
              </a:rPr>
              <a:t>: </a:t>
            </a:r>
            <a:r>
              <a:rPr lang="en-US" sz="2400" b="1" dirty="0" err="1">
                <a:latin typeface="Berlin Sans FB Demi" pitchFamily="34" charset="0"/>
              </a:rPr>
              <a:t>agente</a:t>
            </a:r>
            <a:r>
              <a:rPr lang="en-US" sz="2400" b="1" dirty="0">
                <a:latin typeface="Berlin Sans FB Demi" pitchFamily="34" charset="0"/>
              </a:rPr>
              <a:t> </a:t>
            </a:r>
            <a:r>
              <a:rPr lang="en-US" sz="2400" b="1" dirty="0" err="1">
                <a:latin typeface="Berlin Sans FB Demi" pitchFamily="34" charset="0"/>
              </a:rPr>
              <a:t>capaz</a:t>
            </a:r>
            <a:r>
              <a:rPr lang="en-US" sz="2400" b="1" dirty="0">
                <a:latin typeface="Berlin Sans FB Demi" pitchFamily="34" charset="0"/>
              </a:rPr>
              <a:t> de </a:t>
            </a:r>
            <a:r>
              <a:rPr lang="en-US" sz="2400" b="1" dirty="0" err="1">
                <a:latin typeface="Berlin Sans FB Demi" pitchFamily="34" charset="0"/>
              </a:rPr>
              <a:t>acelerar</a:t>
            </a:r>
            <a:r>
              <a:rPr lang="en-US" sz="2400" b="1" dirty="0">
                <a:latin typeface="Berlin Sans FB Demi" pitchFamily="34" charset="0"/>
              </a:rPr>
              <a:t> </a:t>
            </a:r>
            <a:r>
              <a:rPr lang="en-US" sz="2400" b="1" dirty="0" err="1">
                <a:latin typeface="Berlin Sans FB Demi" pitchFamily="34" charset="0"/>
              </a:rPr>
              <a:t>una</a:t>
            </a:r>
            <a:r>
              <a:rPr lang="en-US" sz="2400" b="1" dirty="0">
                <a:latin typeface="Berlin Sans FB Demi" pitchFamily="34" charset="0"/>
              </a:rPr>
              <a:t> </a:t>
            </a:r>
            <a:r>
              <a:rPr lang="en-US" sz="2400" b="1" dirty="0" err="1">
                <a:latin typeface="Berlin Sans FB Demi" pitchFamily="34" charset="0"/>
              </a:rPr>
              <a:t>reacción</a:t>
            </a:r>
            <a:r>
              <a:rPr lang="en-US" sz="2400" b="1" dirty="0">
                <a:latin typeface="Berlin Sans FB Demi" pitchFamily="34" charset="0"/>
              </a:rPr>
              <a:t> </a:t>
            </a:r>
            <a:r>
              <a:rPr lang="en-US" sz="2400" b="1" dirty="0" err="1">
                <a:latin typeface="Berlin Sans FB Demi" pitchFamily="34" charset="0"/>
              </a:rPr>
              <a:t>química</a:t>
            </a:r>
            <a:r>
              <a:rPr lang="en-US" sz="2400" b="1" dirty="0">
                <a:latin typeface="Berlin Sans FB Demi" pitchFamily="34" charset="0"/>
              </a:rPr>
              <a:t>, sin </a:t>
            </a:r>
            <a:r>
              <a:rPr lang="en-US" sz="2400" b="1" dirty="0" err="1">
                <a:latin typeface="Berlin Sans FB Demi" pitchFamily="34" charset="0"/>
              </a:rPr>
              <a:t>formar</a:t>
            </a:r>
            <a:r>
              <a:rPr lang="en-US" sz="2400" b="1" dirty="0">
                <a:latin typeface="Berlin Sans FB Demi" pitchFamily="34" charset="0"/>
              </a:rPr>
              <a:t> parte de los </a:t>
            </a:r>
            <a:r>
              <a:rPr lang="en-US" sz="2400" b="1" dirty="0" err="1">
                <a:latin typeface="Berlin Sans FB Demi" pitchFamily="34" charset="0"/>
              </a:rPr>
              <a:t>productos</a:t>
            </a:r>
            <a:r>
              <a:rPr lang="en-US" sz="2400" b="1" dirty="0">
                <a:latin typeface="Berlin Sans FB Demi" pitchFamily="34" charset="0"/>
              </a:rPr>
              <a:t> </a:t>
            </a:r>
            <a:r>
              <a:rPr lang="en-US" sz="2400" b="1" dirty="0" err="1">
                <a:latin typeface="Berlin Sans FB Demi" pitchFamily="34" charset="0"/>
              </a:rPr>
              <a:t>formados</a:t>
            </a:r>
            <a:r>
              <a:rPr lang="en-US" sz="2400" b="1" dirty="0">
                <a:latin typeface="Berlin Sans FB Demi" pitchFamily="34" charset="0"/>
              </a:rPr>
              <a:t>, </a:t>
            </a:r>
            <a:r>
              <a:rPr lang="en-US" sz="2400" b="1" dirty="0" err="1">
                <a:latin typeface="Berlin Sans FB Demi" pitchFamily="34" charset="0"/>
              </a:rPr>
              <a:t>ni</a:t>
            </a:r>
            <a:r>
              <a:rPr lang="en-US" sz="2400" b="1" dirty="0">
                <a:latin typeface="Berlin Sans FB Demi" pitchFamily="34" charset="0"/>
              </a:rPr>
              <a:t> </a:t>
            </a:r>
            <a:r>
              <a:rPr lang="en-US" sz="2400" b="1" dirty="0" err="1">
                <a:latin typeface="Berlin Sans FB Demi" pitchFamily="34" charset="0"/>
              </a:rPr>
              <a:t>desgastarse</a:t>
            </a:r>
            <a:r>
              <a:rPr lang="en-US" sz="2400" b="1" dirty="0">
                <a:latin typeface="Berlin Sans FB Demi" pitchFamily="34" charset="0"/>
              </a:rPr>
              <a:t> en el </a:t>
            </a:r>
            <a:r>
              <a:rPr lang="en-US" sz="2400" b="1" dirty="0" err="1">
                <a:latin typeface="Berlin Sans FB Demi" pitchFamily="34" charset="0"/>
              </a:rPr>
              <a:t>proceso</a:t>
            </a:r>
            <a:r>
              <a:rPr lang="en-US" sz="2400" b="1" dirty="0">
                <a:latin typeface="Berlin Sans FB Demi" pitchFamily="34" charset="0"/>
              </a:rPr>
              <a:t>.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428596" y="1785926"/>
            <a:ext cx="807249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Las ENZIMAS son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macromoléculas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que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funcionan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como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catalizadores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biológicos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,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ya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que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disminuyen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la Ea y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favorecen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la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orientación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de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las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moléculas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Berlin Sans FB Demi" pitchFamily="34" charset="0"/>
              </a:rPr>
              <a:t>reaccionantes</a:t>
            </a:r>
            <a:r>
              <a:rPr lang="en-US" sz="2800" b="1" i="1" dirty="0">
                <a:solidFill>
                  <a:srgbClr val="FF0000"/>
                </a:solidFill>
                <a:latin typeface="Berlin Sans FB Demi" pitchFamily="34" charset="0"/>
              </a:rPr>
              <a:t>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614" y="3933056"/>
            <a:ext cx="7998645" cy="1713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 descr="Diagonal hacia arriba clara"/>
          <p:cNvSpPr>
            <a:spLocks noGrp="1" noChangeArrowheads="1"/>
          </p:cNvSpPr>
          <p:nvPr>
            <p:ph idx="1"/>
          </p:nvPr>
        </p:nvSpPr>
        <p:spPr>
          <a:xfrm>
            <a:off x="468313" y="928688"/>
            <a:ext cx="8229600" cy="5184775"/>
          </a:xfrm>
          <a:solidFill>
            <a:schemeClr val="bg1">
              <a:lumMod val="85000"/>
            </a:schemeClr>
          </a:solidFill>
          <a:ln>
            <a:solidFill>
              <a:srgbClr val="5A1AE8"/>
            </a:solidFill>
          </a:ln>
        </p:spPr>
        <p:txBody>
          <a:bodyPr>
            <a:normAutofit fontScale="92500" lnSpcReduction="20000"/>
          </a:bodyPr>
          <a:lstStyle/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s-ES" sz="2400" dirty="0"/>
              <a:t>La/s sustancia/s sobre la/s cual/es actúa/n se denomina/n SUSTRATO (S).</a:t>
            </a: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s-ES" sz="2400" dirty="0"/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s-ES" sz="2400" dirty="0"/>
              <a:t>SITIO DE UNION AL SUSTRATO (Sitio Activo)</a:t>
            </a: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s-ES" sz="2400" dirty="0"/>
              <a:t>    Uniones no Covalentes: </a:t>
            </a:r>
            <a:r>
              <a:rPr lang="es-ES" sz="2400" b="1" dirty="0">
                <a:solidFill>
                  <a:srgbClr val="0000CC"/>
                </a:solidFill>
              </a:rPr>
              <a:t>Puente de hidrógeno                                                </a:t>
            </a: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s-ES" sz="2400" b="1" dirty="0">
                <a:solidFill>
                  <a:srgbClr val="0000CC"/>
                </a:solidFill>
              </a:rPr>
              <a:t>                                         </a:t>
            </a:r>
            <a:r>
              <a:rPr lang="es-ES" sz="2400" b="1" dirty="0" err="1">
                <a:solidFill>
                  <a:srgbClr val="0000CC"/>
                </a:solidFill>
              </a:rPr>
              <a:t>Hidrofóbicas</a:t>
            </a:r>
            <a:r>
              <a:rPr lang="es-ES" sz="2400" b="1" dirty="0">
                <a:solidFill>
                  <a:srgbClr val="0000CC"/>
                </a:solidFill>
              </a:rPr>
              <a:t> </a:t>
            </a: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s-ES" sz="2400" b="1" dirty="0">
                <a:solidFill>
                  <a:srgbClr val="0000CC"/>
                </a:solidFill>
              </a:rPr>
              <a:t>                                         Electrostáticas</a:t>
            </a: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s-ES" sz="2400" b="1" dirty="0">
              <a:solidFill>
                <a:srgbClr val="0000CC"/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s-ES" sz="2400" b="1" dirty="0">
              <a:solidFill>
                <a:srgbClr val="0000CC"/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s-ES" sz="2400" b="1" dirty="0">
              <a:solidFill>
                <a:srgbClr val="0000CC"/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s-ES" sz="2400" b="1" dirty="0">
              <a:solidFill>
                <a:srgbClr val="0000CC"/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s-ES" sz="2400" b="1" dirty="0">
              <a:solidFill>
                <a:srgbClr val="0000CC"/>
              </a:solidFill>
            </a:endParaRP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s-ES" sz="2400" dirty="0"/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s-ES" sz="2400" dirty="0"/>
              <a:t>ESPECIFICIDAD DE SUSTRATO. </a:t>
            </a:r>
            <a:r>
              <a:rPr lang="es-ES" sz="2400" dirty="0" err="1"/>
              <a:t>Estereoespecificidad</a:t>
            </a:r>
            <a:r>
              <a:rPr lang="es-ES" sz="2400" dirty="0"/>
              <a:t> y especificidad geométrica.</a:t>
            </a: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es-ES" sz="2400" dirty="0"/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s-ES" sz="2400" dirty="0"/>
              <a:t>NECESITAN DE FACTORES NO ENZIMATICOS (</a:t>
            </a:r>
            <a:r>
              <a:rPr lang="es-ES" sz="2400" dirty="0" err="1"/>
              <a:t>cofactores</a:t>
            </a:r>
            <a:r>
              <a:rPr lang="es-ES" sz="2400" dirty="0"/>
              <a:t>): </a:t>
            </a:r>
            <a:r>
              <a:rPr lang="es-ES" sz="2400" b="1" dirty="0">
                <a:solidFill>
                  <a:srgbClr val="0000CC"/>
                </a:solidFill>
              </a:rPr>
              <a:t>inorgánicos</a:t>
            </a:r>
            <a:r>
              <a:rPr lang="es-ES" sz="2400" dirty="0"/>
              <a:t> (metales) u </a:t>
            </a:r>
            <a:r>
              <a:rPr lang="es-ES" sz="2400" b="1" dirty="0">
                <a:solidFill>
                  <a:srgbClr val="0000CC"/>
                </a:solidFill>
              </a:rPr>
              <a:t>orgánicos </a:t>
            </a:r>
            <a:r>
              <a:rPr lang="es-ES" sz="2400" dirty="0"/>
              <a:t>(Coenzimas)</a:t>
            </a: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s-ES" sz="2400" dirty="0"/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s-ES" sz="2400" dirty="0"/>
              <a:t>La síntesis de la proteína-enzima, su actividad y degradación SON REGULABLES:.</a:t>
            </a:r>
          </a:p>
        </p:txBody>
      </p:sp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71414"/>
            <a:ext cx="8229600" cy="792163"/>
          </a:xfrm>
          <a:solidFill>
            <a:srgbClr val="92D050"/>
          </a:solidFill>
          <a:ln>
            <a:solidFill>
              <a:srgbClr val="5A1AE8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" sz="3200" dirty="0">
                <a:solidFill>
                  <a:schemeClr val="accent6">
                    <a:lumMod val="50000"/>
                  </a:schemeClr>
                </a:solidFill>
              </a:rPr>
              <a:t>CARACTERISTICAS DE LAS ENZIMAS 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1403648" y="2492896"/>
            <a:ext cx="2450804" cy="1225402"/>
            <a:chOff x="1403648" y="2492896"/>
            <a:chExt cx="2450804" cy="1225402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3648" y="2492896"/>
              <a:ext cx="2450804" cy="1225402"/>
            </a:xfrm>
            <a:prstGeom prst="rect">
              <a:avLst/>
            </a:prstGeom>
          </p:spPr>
        </p:pic>
        <p:sp>
          <p:nvSpPr>
            <p:cNvPr id="3" name="CuadroTexto 2"/>
            <p:cNvSpPr txBox="1"/>
            <p:nvPr/>
          </p:nvSpPr>
          <p:spPr>
            <a:xfrm>
              <a:off x="1835696" y="2920931"/>
              <a:ext cx="5950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b="1" dirty="0" err="1"/>
                <a:t>Enz</a:t>
              </a:r>
              <a:endParaRPr lang="es-AR" b="1" dirty="0"/>
            </a:p>
          </p:txBody>
        </p:sp>
        <p:sp>
          <p:nvSpPr>
            <p:cNvPr id="6" name="CuadroTexto 5"/>
            <p:cNvSpPr txBox="1"/>
            <p:nvPr/>
          </p:nvSpPr>
          <p:spPr>
            <a:xfrm>
              <a:off x="3366066" y="2924944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b="1" dirty="0"/>
                <a:t>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0000">
              <a:schemeClr val="tx1"/>
            </a:gs>
            <a:gs pos="87000">
              <a:schemeClr val="bg1">
                <a:tint val="65000"/>
                <a:satMod val="300000"/>
              </a:schemeClr>
            </a:gs>
            <a:gs pos="100000">
              <a:schemeClr val="bg1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4" name="Rectangle 4"/>
          <p:cNvSpPr>
            <a:spLocks noGrp="1" noChangeArrowheads="1"/>
          </p:cNvSpPr>
          <p:nvPr>
            <p:ph type="title"/>
          </p:nvPr>
        </p:nvSpPr>
        <p:spPr>
          <a:solidFill>
            <a:srgbClr val="92D050"/>
          </a:solidFill>
          <a:ln>
            <a:solidFill>
              <a:srgbClr val="00B050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_tradnl" sz="3600" dirty="0">
                <a:solidFill>
                  <a:schemeClr val="accent6">
                    <a:lumMod val="50000"/>
                  </a:schemeClr>
                </a:solidFill>
                <a:effectLst/>
              </a:rPr>
              <a:t>REACCION ENZIMATICA</a:t>
            </a:r>
            <a:endParaRPr lang="es-ES" sz="3600" dirty="0">
              <a:solidFill>
                <a:schemeClr val="accent6">
                  <a:lumMod val="50000"/>
                </a:schemeClr>
              </a:solidFill>
              <a:effectLst/>
            </a:endParaRPr>
          </a:p>
        </p:txBody>
      </p:sp>
      <p:pic>
        <p:nvPicPr>
          <p:cNvPr id="4098" name="Picture 2" descr="https://upload.wikimedia.org/wikipedia/commons/thumb/4/4a/Induced_fit_diagram_es.svg/450px-Induced_fit_diagram_es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851" y="1412776"/>
            <a:ext cx="7548565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upload.wikimedia.org/wikipedia/commons/thumb/6/6f/Equilibrio_enzima-sustrato.svg/300px-Equilibrio_enzima-sustrato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607102"/>
            <a:ext cx="4104456" cy="179227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sacaros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1523987"/>
            <a:ext cx="6858048" cy="3810026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594886" y="476672"/>
            <a:ext cx="79542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400" b="1" dirty="0">
                <a:solidFill>
                  <a:srgbClr val="FF0000"/>
                </a:solidFill>
              </a:rPr>
              <a:t>Esquema de ejemplo de mecanismo de reacción enzimática de Sacarosa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467544" y="332656"/>
            <a:ext cx="8229600" cy="477266"/>
          </a:xfrm>
          <a:prstGeom prst="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rgbClr val="00B050"/>
            </a:solidFill>
          </a:ln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ctr" fontAlgn="auto">
              <a:spcAft>
                <a:spcPts val="0"/>
              </a:spcAft>
              <a:defRPr/>
            </a:pPr>
            <a:r>
              <a:rPr lang="es-PE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QUIMICA BIOLOGICA- AULAS VIRTUALES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2038420" y="1329984"/>
            <a:ext cx="4750018" cy="64633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hlinkClick r:id="rId2"/>
              </a:rPr>
              <a:t>https://quimicabiologicaunsl.wikispaces.com/</a:t>
            </a:r>
            <a:endParaRPr lang="en-US" dirty="0"/>
          </a:p>
          <a:p>
            <a:endParaRPr lang="en-US" dirty="0"/>
          </a:p>
        </p:txBody>
      </p:sp>
      <p:sp>
        <p:nvSpPr>
          <p:cNvPr id="4" name="CuadroTexto 3"/>
          <p:cNvSpPr txBox="1"/>
          <p:nvPr/>
        </p:nvSpPr>
        <p:spPr>
          <a:xfrm>
            <a:off x="2627784" y="2299481"/>
            <a:ext cx="3326616" cy="646331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http://www.evirtual.unsl.edu.ar/</a:t>
            </a:r>
            <a:endParaRPr lang="en-US" dirty="0"/>
          </a:p>
          <a:p>
            <a:endParaRPr lang="en-U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/>
          <a:srcRect l="3862" t="14563" r="2751" b="12594"/>
          <a:stretch/>
        </p:blipFill>
        <p:spPr>
          <a:xfrm>
            <a:off x="755576" y="3268978"/>
            <a:ext cx="7416267" cy="3266689"/>
          </a:xfrm>
          <a:prstGeom prst="rect">
            <a:avLst/>
          </a:prstGeom>
        </p:spPr>
      </p:pic>
      <p:sp>
        <p:nvSpPr>
          <p:cNvPr id="6" name="Elipse 5"/>
          <p:cNvSpPr/>
          <p:nvPr/>
        </p:nvSpPr>
        <p:spPr>
          <a:xfrm>
            <a:off x="4788024" y="4365104"/>
            <a:ext cx="2088232" cy="10081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24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4" name="Text Box 6"/>
          <p:cNvSpPr txBox="1">
            <a:spLocks noChangeArrowheads="1"/>
          </p:cNvSpPr>
          <p:nvPr/>
        </p:nvSpPr>
        <p:spPr bwMode="auto">
          <a:xfrm>
            <a:off x="539750" y="1125538"/>
            <a:ext cx="338455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3200" b="1"/>
              <a:t>ALTA ESPECIFICIDAD</a:t>
            </a:r>
            <a:endParaRPr lang="es-ES" sz="3200" b="1"/>
          </a:p>
        </p:txBody>
      </p:sp>
      <p:sp>
        <p:nvSpPr>
          <p:cNvPr id="196615" name="Text Box 7"/>
          <p:cNvSpPr txBox="1">
            <a:spLocks noChangeArrowheads="1"/>
          </p:cNvSpPr>
          <p:nvPr/>
        </p:nvSpPr>
        <p:spPr bwMode="auto">
          <a:xfrm>
            <a:off x="5435600" y="1125538"/>
            <a:ext cx="2016125" cy="946150"/>
          </a:xfrm>
          <a:prstGeom prst="rect">
            <a:avLst/>
          </a:prstGeom>
          <a:solidFill>
            <a:srgbClr val="FF7DDD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800" b="1"/>
              <a:t>Único sustrato</a:t>
            </a:r>
            <a:endParaRPr lang="es-ES" sz="2800" b="1"/>
          </a:p>
        </p:txBody>
      </p:sp>
      <p:sp>
        <p:nvSpPr>
          <p:cNvPr id="196616" name="Text Box 8"/>
          <p:cNvSpPr txBox="1">
            <a:spLocks noChangeArrowheads="1"/>
          </p:cNvSpPr>
          <p:nvPr/>
        </p:nvSpPr>
        <p:spPr bwMode="auto">
          <a:xfrm>
            <a:off x="1897072" y="2786058"/>
            <a:ext cx="40322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800" b="1" dirty="0" err="1">
                <a:solidFill>
                  <a:srgbClr val="FF0000"/>
                </a:solidFill>
              </a:rPr>
              <a:t>Glucoquinasa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196617" name="Text Box 9"/>
          <p:cNvSpPr txBox="1">
            <a:spLocks noChangeArrowheads="1"/>
          </p:cNvSpPr>
          <p:nvPr/>
        </p:nvSpPr>
        <p:spPr bwMode="auto">
          <a:xfrm>
            <a:off x="5580063" y="2781300"/>
            <a:ext cx="2160587" cy="519113"/>
          </a:xfrm>
          <a:prstGeom prst="rect">
            <a:avLst/>
          </a:prstGeom>
          <a:solidFill>
            <a:srgbClr val="FF7DDD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800" b="1" dirty="0"/>
              <a:t>Glucosa</a:t>
            </a:r>
            <a:endParaRPr lang="es-ES" sz="2800" b="1" dirty="0"/>
          </a:p>
        </p:txBody>
      </p:sp>
      <p:sp>
        <p:nvSpPr>
          <p:cNvPr id="196618" name="Text Box 10"/>
          <p:cNvSpPr txBox="1">
            <a:spLocks noChangeArrowheads="1"/>
          </p:cNvSpPr>
          <p:nvPr/>
        </p:nvSpPr>
        <p:spPr bwMode="auto">
          <a:xfrm>
            <a:off x="539750" y="4133850"/>
            <a:ext cx="4824413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800" b="1"/>
              <a:t>ESPECIFICIDAD RELATIVA</a:t>
            </a:r>
            <a:endParaRPr lang="es-ES" sz="2800" b="1"/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6588125" y="4005263"/>
            <a:ext cx="2160588" cy="946150"/>
          </a:xfrm>
          <a:prstGeom prst="rect">
            <a:avLst/>
          </a:prstGeom>
          <a:solidFill>
            <a:srgbClr val="FF7DDD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800" b="1"/>
              <a:t>Grupo de sustratos</a:t>
            </a:r>
            <a:endParaRPr lang="es-ES" sz="2800" b="1"/>
          </a:p>
        </p:txBody>
      </p:sp>
      <p:sp>
        <p:nvSpPr>
          <p:cNvPr id="196620" name="Text Box 12"/>
          <p:cNvSpPr txBox="1">
            <a:spLocks noChangeArrowheads="1"/>
          </p:cNvSpPr>
          <p:nvPr/>
        </p:nvSpPr>
        <p:spPr bwMode="auto">
          <a:xfrm>
            <a:off x="539750" y="5516563"/>
            <a:ext cx="2736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800" b="1" dirty="0" err="1">
                <a:solidFill>
                  <a:srgbClr val="FF0000"/>
                </a:solidFill>
              </a:rPr>
              <a:t>Hexoquinasas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196621" name="Text Box 13"/>
          <p:cNvSpPr txBox="1">
            <a:spLocks noChangeArrowheads="1"/>
          </p:cNvSpPr>
          <p:nvPr/>
        </p:nvSpPr>
        <p:spPr bwMode="auto">
          <a:xfrm>
            <a:off x="4140201" y="5575301"/>
            <a:ext cx="2662238" cy="519112"/>
          </a:xfrm>
          <a:prstGeom prst="rect">
            <a:avLst/>
          </a:prstGeom>
          <a:solidFill>
            <a:srgbClr val="FF7DDD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800" b="1" dirty="0"/>
              <a:t>   HEXOSAS</a:t>
            </a:r>
            <a:endParaRPr lang="es-ES" sz="2800" b="1" dirty="0"/>
          </a:p>
        </p:txBody>
      </p:sp>
      <p:sp>
        <p:nvSpPr>
          <p:cNvPr id="196622" name="Text Box 14"/>
          <p:cNvSpPr txBox="1">
            <a:spLocks noChangeArrowheads="1"/>
          </p:cNvSpPr>
          <p:nvPr/>
        </p:nvSpPr>
        <p:spPr bwMode="auto">
          <a:xfrm>
            <a:off x="6876169" y="4969778"/>
            <a:ext cx="1728961" cy="1815882"/>
          </a:xfrm>
          <a:prstGeom prst="rect">
            <a:avLst/>
          </a:prstGeom>
          <a:solidFill>
            <a:srgbClr val="FFD9F5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AR" sz="2800" b="1" dirty="0">
                <a:solidFill>
                  <a:schemeClr val="accent6">
                    <a:lumMod val="50000"/>
                  </a:schemeClr>
                </a:solidFill>
              </a:rPr>
              <a:t>glucosa</a:t>
            </a:r>
          </a:p>
          <a:p>
            <a:pPr>
              <a:spcBef>
                <a:spcPct val="50000"/>
              </a:spcBef>
              <a:defRPr/>
            </a:pPr>
            <a:r>
              <a:rPr lang="es-AR" sz="2800" b="1" dirty="0" err="1">
                <a:solidFill>
                  <a:schemeClr val="accent6">
                    <a:lumMod val="50000"/>
                  </a:schemeClr>
                </a:solidFill>
              </a:rPr>
              <a:t>manosa</a:t>
            </a:r>
            <a:r>
              <a:rPr lang="es-AR" sz="28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>
              <a:spcBef>
                <a:spcPct val="50000"/>
              </a:spcBef>
              <a:defRPr/>
            </a:pPr>
            <a:r>
              <a:rPr lang="es-AR" sz="2800" b="1" dirty="0">
                <a:solidFill>
                  <a:schemeClr val="accent6">
                    <a:lumMod val="50000"/>
                  </a:schemeClr>
                </a:solidFill>
              </a:rPr>
              <a:t>fructosa</a:t>
            </a:r>
            <a:endParaRPr lang="es-ES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6624" name="Rectangle 16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850900"/>
          </a:xfrm>
          <a:solidFill>
            <a:srgbClr val="92D050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_tradnl" sz="3600">
                <a:solidFill>
                  <a:schemeClr val="bg1"/>
                </a:solidFill>
              </a:rPr>
              <a:t>ESPECIFICIDAD DE LAS ENZIMAS</a:t>
            </a:r>
            <a:endParaRPr lang="es-ES" sz="3600">
              <a:solidFill>
                <a:schemeClr val="bg1"/>
              </a:solidFill>
            </a:endParaRPr>
          </a:p>
        </p:txBody>
      </p:sp>
      <p:sp>
        <p:nvSpPr>
          <p:cNvPr id="196625" name="AutoShape 17"/>
          <p:cNvSpPr>
            <a:spLocks noChangeArrowheads="1"/>
          </p:cNvSpPr>
          <p:nvPr/>
        </p:nvSpPr>
        <p:spPr bwMode="auto">
          <a:xfrm>
            <a:off x="4140200" y="1341438"/>
            <a:ext cx="1223963" cy="287337"/>
          </a:xfrm>
          <a:prstGeom prst="curvedDownArrow">
            <a:avLst>
              <a:gd name="adj1" fmla="val 85194"/>
              <a:gd name="adj2" fmla="val 170387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96626" name="AutoShape 18"/>
          <p:cNvSpPr>
            <a:spLocks noChangeArrowheads="1"/>
          </p:cNvSpPr>
          <p:nvPr/>
        </p:nvSpPr>
        <p:spPr bwMode="auto">
          <a:xfrm>
            <a:off x="4716463" y="2852738"/>
            <a:ext cx="792162" cy="433387"/>
          </a:xfrm>
          <a:prstGeom prst="rightArrow">
            <a:avLst>
              <a:gd name="adj1" fmla="val 50000"/>
              <a:gd name="adj2" fmla="val 4569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96627" name="AutoShape 19"/>
          <p:cNvSpPr>
            <a:spLocks noChangeArrowheads="1"/>
          </p:cNvSpPr>
          <p:nvPr/>
        </p:nvSpPr>
        <p:spPr bwMode="auto">
          <a:xfrm>
            <a:off x="3275013" y="5661025"/>
            <a:ext cx="792162" cy="433388"/>
          </a:xfrm>
          <a:prstGeom prst="rightArrow">
            <a:avLst>
              <a:gd name="adj1" fmla="val 50000"/>
              <a:gd name="adj2" fmla="val 4569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96628" name="AutoShape 20"/>
          <p:cNvSpPr>
            <a:spLocks noChangeArrowheads="1"/>
          </p:cNvSpPr>
          <p:nvPr/>
        </p:nvSpPr>
        <p:spPr bwMode="auto">
          <a:xfrm>
            <a:off x="5292725" y="4292600"/>
            <a:ext cx="1223963" cy="287338"/>
          </a:xfrm>
          <a:prstGeom prst="curvedDownArrow">
            <a:avLst>
              <a:gd name="adj1" fmla="val 85193"/>
              <a:gd name="adj2" fmla="val 170387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6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6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9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96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96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9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96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96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9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96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96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9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96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96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4" grpId="0" animBg="1"/>
      <p:bldP spid="196615" grpId="0" animBg="1"/>
      <p:bldP spid="196616" grpId="0"/>
      <p:bldP spid="196617" grpId="0" animBg="1"/>
      <p:bldP spid="196618" grpId="0" animBg="1"/>
      <p:bldP spid="196619" grpId="0" animBg="1"/>
      <p:bldP spid="196620" grpId="0"/>
      <p:bldP spid="196621" grpId="0" animBg="1"/>
      <p:bldP spid="196622" grpId="0" animBg="1"/>
      <p:bldP spid="196625" grpId="0" animBg="1"/>
      <p:bldP spid="196626" grpId="0" animBg="1"/>
      <p:bldP spid="196627" grpId="0" animBg="1"/>
      <p:bldP spid="19662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95288" y="1412875"/>
            <a:ext cx="4535487" cy="3529013"/>
            <a:chOff x="340" y="799"/>
            <a:chExt cx="2857" cy="2223"/>
          </a:xfrm>
        </p:grpSpPr>
        <p:pic>
          <p:nvPicPr>
            <p:cNvPr id="28700" name="Picture 5" descr="fi11p8"/>
            <p:cNvPicPr>
              <a:picLocks noChangeAspect="1" noChangeArrowheads="1"/>
            </p:cNvPicPr>
            <p:nvPr/>
          </p:nvPicPr>
          <p:blipFill>
            <a:blip r:embed="rId2">
              <a:lum bright="6000" contrast="36000"/>
            </a:blip>
            <a:srcRect r="54059" b="8641"/>
            <a:stretch>
              <a:fillRect/>
            </a:stretch>
          </p:blipFill>
          <p:spPr bwMode="auto">
            <a:xfrm>
              <a:off x="340" y="799"/>
              <a:ext cx="2857" cy="2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701" name="Text Box 9"/>
            <p:cNvSpPr txBox="1">
              <a:spLocks noChangeArrowheads="1"/>
            </p:cNvSpPr>
            <p:nvPr/>
          </p:nvSpPr>
          <p:spPr bwMode="auto">
            <a:xfrm>
              <a:off x="431" y="981"/>
              <a:ext cx="771" cy="218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sz="1600" b="1">
                  <a:solidFill>
                    <a:schemeClr val="bg1"/>
                  </a:solidFill>
                </a:rPr>
                <a:t>D-Glucosa</a:t>
              </a:r>
            </a:p>
          </p:txBody>
        </p:sp>
      </p:grpSp>
      <p:pic>
        <p:nvPicPr>
          <p:cNvPr id="113671" name="Picture 7" descr="fi11p8"/>
          <p:cNvPicPr>
            <a:picLocks noChangeAspect="1" noChangeArrowheads="1"/>
          </p:cNvPicPr>
          <p:nvPr/>
        </p:nvPicPr>
        <p:blipFill>
          <a:blip r:embed="rId2">
            <a:lum bright="6000" contrast="18000"/>
          </a:blip>
          <a:srcRect l="54770" t="11212" b="6847"/>
          <a:stretch>
            <a:fillRect/>
          </a:stretch>
        </p:blipFill>
        <p:spPr bwMode="auto">
          <a:xfrm>
            <a:off x="4356100" y="3502025"/>
            <a:ext cx="4462463" cy="316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76" name="Oval 12"/>
          <p:cNvSpPr>
            <a:spLocks noChangeArrowheads="1"/>
          </p:cNvSpPr>
          <p:nvPr/>
        </p:nvSpPr>
        <p:spPr bwMode="auto">
          <a:xfrm>
            <a:off x="2500313" y="5013325"/>
            <a:ext cx="1873250" cy="18446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AR" b="1" i="1"/>
              <a:t>Glucoquinasa</a:t>
            </a:r>
            <a:endParaRPr lang="es-MX" b="1" i="1"/>
          </a:p>
        </p:txBody>
      </p:sp>
      <p:grpSp>
        <p:nvGrpSpPr>
          <p:cNvPr id="3" name="Group 37"/>
          <p:cNvGrpSpPr>
            <a:grpSpLocks/>
          </p:cNvGrpSpPr>
          <p:nvPr/>
        </p:nvGrpSpPr>
        <p:grpSpPr bwMode="auto">
          <a:xfrm>
            <a:off x="4140200" y="476250"/>
            <a:ext cx="4752975" cy="1154113"/>
            <a:chOff x="2608" y="300"/>
            <a:chExt cx="2857" cy="727"/>
          </a:xfrm>
        </p:grpSpPr>
        <p:sp>
          <p:nvSpPr>
            <p:cNvPr id="28695" name="Text Box 13"/>
            <p:cNvSpPr txBox="1">
              <a:spLocks noChangeArrowheads="1"/>
            </p:cNvSpPr>
            <p:nvPr/>
          </p:nvSpPr>
          <p:spPr bwMode="auto">
            <a:xfrm>
              <a:off x="2608" y="300"/>
              <a:ext cx="285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sz="2400" b="1"/>
                <a:t>GLUCOSA 	        GLUCOSA-6P</a:t>
              </a:r>
              <a:endParaRPr lang="es-ES" sz="2400" b="1"/>
            </a:p>
          </p:txBody>
        </p:sp>
        <p:sp>
          <p:nvSpPr>
            <p:cNvPr id="28696" name="Line 14"/>
            <p:cNvSpPr>
              <a:spLocks noChangeShapeType="1"/>
            </p:cNvSpPr>
            <p:nvPr/>
          </p:nvSpPr>
          <p:spPr bwMode="auto">
            <a:xfrm>
              <a:off x="3696" y="436"/>
              <a:ext cx="40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97" name="Oval 15"/>
            <p:cNvSpPr>
              <a:spLocks noChangeArrowheads="1"/>
            </p:cNvSpPr>
            <p:nvPr/>
          </p:nvSpPr>
          <p:spPr bwMode="auto">
            <a:xfrm>
              <a:off x="3379" y="663"/>
              <a:ext cx="318" cy="318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ES_tradnl"/>
                <a:t>ATP</a:t>
              </a:r>
              <a:endParaRPr lang="es-ES"/>
            </a:p>
          </p:txBody>
        </p:sp>
        <p:sp>
          <p:nvSpPr>
            <p:cNvPr id="28698" name="Oval 16"/>
            <p:cNvSpPr>
              <a:spLocks noChangeArrowheads="1"/>
            </p:cNvSpPr>
            <p:nvPr/>
          </p:nvSpPr>
          <p:spPr bwMode="auto">
            <a:xfrm>
              <a:off x="3969" y="709"/>
              <a:ext cx="318" cy="318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ES_tradnl"/>
                <a:t>ADP</a:t>
              </a:r>
              <a:endParaRPr lang="es-ES"/>
            </a:p>
          </p:txBody>
        </p:sp>
        <p:sp>
          <p:nvSpPr>
            <p:cNvPr id="28699" name="AutoShape 17"/>
            <p:cNvSpPr>
              <a:spLocks noChangeArrowheads="1"/>
            </p:cNvSpPr>
            <p:nvPr/>
          </p:nvSpPr>
          <p:spPr bwMode="auto">
            <a:xfrm>
              <a:off x="3696" y="482"/>
              <a:ext cx="363" cy="181"/>
            </a:xfrm>
            <a:prstGeom prst="curvedDownArrow">
              <a:avLst>
                <a:gd name="adj1" fmla="val 40110"/>
                <a:gd name="adj2" fmla="val 80221"/>
                <a:gd name="adj3" fmla="val 33333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</p:grp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4284663" y="188913"/>
            <a:ext cx="1295400" cy="287337"/>
            <a:chOff x="3379" y="1570"/>
            <a:chExt cx="816" cy="181"/>
          </a:xfrm>
        </p:grpSpPr>
        <p:sp>
          <p:nvSpPr>
            <p:cNvPr id="28689" name="Oval 18"/>
            <p:cNvSpPr>
              <a:spLocks noChangeArrowheads="1"/>
            </p:cNvSpPr>
            <p:nvPr/>
          </p:nvSpPr>
          <p:spPr bwMode="auto">
            <a:xfrm>
              <a:off x="3379" y="1570"/>
              <a:ext cx="136" cy="181"/>
            </a:xfrm>
            <a:prstGeom prst="ellipse">
              <a:avLst/>
            </a:prstGeom>
            <a:solidFill>
              <a:srgbClr val="99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28690" name="Oval 19"/>
            <p:cNvSpPr>
              <a:spLocks noChangeArrowheads="1"/>
            </p:cNvSpPr>
            <p:nvPr/>
          </p:nvSpPr>
          <p:spPr bwMode="auto">
            <a:xfrm>
              <a:off x="3515" y="1570"/>
              <a:ext cx="136" cy="181"/>
            </a:xfrm>
            <a:prstGeom prst="ellipse">
              <a:avLst/>
            </a:prstGeom>
            <a:solidFill>
              <a:srgbClr val="99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28691" name="Oval 20"/>
            <p:cNvSpPr>
              <a:spLocks noChangeArrowheads="1"/>
            </p:cNvSpPr>
            <p:nvPr/>
          </p:nvSpPr>
          <p:spPr bwMode="auto">
            <a:xfrm>
              <a:off x="3651" y="1570"/>
              <a:ext cx="136" cy="181"/>
            </a:xfrm>
            <a:prstGeom prst="ellipse">
              <a:avLst/>
            </a:prstGeom>
            <a:solidFill>
              <a:srgbClr val="99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28692" name="Oval 21"/>
            <p:cNvSpPr>
              <a:spLocks noChangeArrowheads="1"/>
            </p:cNvSpPr>
            <p:nvPr/>
          </p:nvSpPr>
          <p:spPr bwMode="auto">
            <a:xfrm>
              <a:off x="3787" y="1570"/>
              <a:ext cx="136" cy="181"/>
            </a:xfrm>
            <a:prstGeom prst="ellipse">
              <a:avLst/>
            </a:prstGeom>
            <a:solidFill>
              <a:srgbClr val="99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28693" name="Oval 22"/>
            <p:cNvSpPr>
              <a:spLocks noChangeArrowheads="1"/>
            </p:cNvSpPr>
            <p:nvPr/>
          </p:nvSpPr>
          <p:spPr bwMode="auto">
            <a:xfrm>
              <a:off x="3923" y="1570"/>
              <a:ext cx="136" cy="181"/>
            </a:xfrm>
            <a:prstGeom prst="ellipse">
              <a:avLst/>
            </a:prstGeom>
            <a:solidFill>
              <a:srgbClr val="99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28694" name="Oval 23"/>
            <p:cNvSpPr>
              <a:spLocks noChangeArrowheads="1"/>
            </p:cNvSpPr>
            <p:nvPr/>
          </p:nvSpPr>
          <p:spPr bwMode="auto">
            <a:xfrm>
              <a:off x="4059" y="1570"/>
              <a:ext cx="136" cy="181"/>
            </a:xfrm>
            <a:prstGeom prst="ellipse">
              <a:avLst/>
            </a:prstGeom>
            <a:solidFill>
              <a:srgbClr val="99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</p:grp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6804025" y="19050"/>
            <a:ext cx="1728788" cy="457200"/>
            <a:chOff x="4604" y="1373"/>
            <a:chExt cx="1089" cy="288"/>
          </a:xfrm>
        </p:grpSpPr>
        <p:sp>
          <p:nvSpPr>
            <p:cNvPr id="28680" name="Text Box 34"/>
            <p:cNvSpPr txBox="1">
              <a:spLocks noChangeArrowheads="1"/>
            </p:cNvSpPr>
            <p:nvPr/>
          </p:nvSpPr>
          <p:spPr bwMode="auto">
            <a:xfrm>
              <a:off x="5375" y="1373"/>
              <a:ext cx="22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sz="2400" b="1"/>
                <a:t>-</a:t>
              </a:r>
              <a:endParaRPr lang="es-ES" sz="2400" b="1"/>
            </a:p>
          </p:txBody>
        </p:sp>
        <p:grpSp>
          <p:nvGrpSpPr>
            <p:cNvPr id="28681" name="Group 35"/>
            <p:cNvGrpSpPr>
              <a:grpSpLocks/>
            </p:cNvGrpSpPr>
            <p:nvPr/>
          </p:nvGrpSpPr>
          <p:grpSpPr bwMode="auto">
            <a:xfrm>
              <a:off x="4604" y="1434"/>
              <a:ext cx="680" cy="181"/>
              <a:chOff x="4649" y="1434"/>
              <a:chExt cx="680" cy="181"/>
            </a:xfrm>
          </p:grpSpPr>
          <p:sp>
            <p:nvSpPr>
              <p:cNvPr id="28684" name="Oval 26"/>
              <p:cNvSpPr>
                <a:spLocks noChangeArrowheads="1"/>
              </p:cNvSpPr>
              <p:nvPr/>
            </p:nvSpPr>
            <p:spPr bwMode="auto">
              <a:xfrm>
                <a:off x="4649" y="1434"/>
                <a:ext cx="136" cy="181"/>
              </a:xfrm>
              <a:prstGeom prst="ellipse">
                <a:avLst/>
              </a:prstGeom>
              <a:solidFill>
                <a:srgbClr val="99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28685" name="Oval 27"/>
              <p:cNvSpPr>
                <a:spLocks noChangeArrowheads="1"/>
              </p:cNvSpPr>
              <p:nvPr/>
            </p:nvSpPr>
            <p:spPr bwMode="auto">
              <a:xfrm>
                <a:off x="4785" y="1434"/>
                <a:ext cx="136" cy="181"/>
              </a:xfrm>
              <a:prstGeom prst="ellipse">
                <a:avLst/>
              </a:prstGeom>
              <a:solidFill>
                <a:srgbClr val="99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28686" name="Oval 28"/>
              <p:cNvSpPr>
                <a:spLocks noChangeArrowheads="1"/>
              </p:cNvSpPr>
              <p:nvPr/>
            </p:nvSpPr>
            <p:spPr bwMode="auto">
              <a:xfrm>
                <a:off x="4921" y="1434"/>
                <a:ext cx="136" cy="181"/>
              </a:xfrm>
              <a:prstGeom prst="ellipse">
                <a:avLst/>
              </a:prstGeom>
              <a:solidFill>
                <a:srgbClr val="99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28687" name="Oval 29"/>
              <p:cNvSpPr>
                <a:spLocks noChangeArrowheads="1"/>
              </p:cNvSpPr>
              <p:nvPr/>
            </p:nvSpPr>
            <p:spPr bwMode="auto">
              <a:xfrm>
                <a:off x="5057" y="1434"/>
                <a:ext cx="136" cy="181"/>
              </a:xfrm>
              <a:prstGeom prst="ellipse">
                <a:avLst/>
              </a:prstGeom>
              <a:solidFill>
                <a:srgbClr val="99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28688" name="Oval 30"/>
              <p:cNvSpPr>
                <a:spLocks noChangeArrowheads="1"/>
              </p:cNvSpPr>
              <p:nvPr/>
            </p:nvSpPr>
            <p:spPr bwMode="auto">
              <a:xfrm>
                <a:off x="5193" y="1434"/>
                <a:ext cx="136" cy="181"/>
              </a:xfrm>
              <a:prstGeom prst="ellipse">
                <a:avLst/>
              </a:prstGeom>
              <a:solidFill>
                <a:srgbClr val="99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sp>
          <p:nvSpPr>
            <p:cNvPr id="28682" name="Oval 31"/>
            <p:cNvSpPr>
              <a:spLocks noChangeArrowheads="1"/>
            </p:cNvSpPr>
            <p:nvPr/>
          </p:nvSpPr>
          <p:spPr bwMode="auto">
            <a:xfrm>
              <a:off x="5284" y="1434"/>
              <a:ext cx="136" cy="181"/>
            </a:xfrm>
            <a:prstGeom prst="ellipse">
              <a:avLst/>
            </a:prstGeom>
            <a:solidFill>
              <a:srgbClr val="99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28683" name="Text Box 33"/>
            <p:cNvSpPr txBox="1">
              <a:spLocks noChangeArrowheads="1"/>
            </p:cNvSpPr>
            <p:nvPr/>
          </p:nvSpPr>
          <p:spPr bwMode="auto">
            <a:xfrm>
              <a:off x="5511" y="1389"/>
              <a:ext cx="182" cy="237"/>
            </a:xfrm>
            <a:prstGeom prst="rect">
              <a:avLst/>
            </a:prstGeom>
            <a:solidFill>
              <a:srgbClr val="FFD9F5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/>
                <a:t>P</a:t>
              </a:r>
              <a:endParaRPr lang="es-E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3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3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92D050"/>
          </a:solidFill>
          <a:ln>
            <a:solidFill>
              <a:schemeClr val="accent2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" sz="3200" dirty="0">
                <a:solidFill>
                  <a:schemeClr val="accent6">
                    <a:lumMod val="50000"/>
                  </a:schemeClr>
                </a:solidFill>
              </a:rPr>
              <a:t>Enzimas que requieren iones metálicos como </a:t>
            </a:r>
            <a:r>
              <a:rPr lang="es-ES" sz="3200" dirty="0" err="1">
                <a:solidFill>
                  <a:schemeClr val="accent6">
                    <a:lumMod val="50000"/>
                  </a:schemeClr>
                </a:solidFill>
              </a:rPr>
              <a:t>cofactores</a:t>
            </a:r>
            <a:endParaRPr lang="es-ES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539750" y="1773238"/>
            <a:ext cx="2447925" cy="1201737"/>
          </a:xfrm>
          <a:prstGeom prst="rect">
            <a:avLst/>
          </a:prstGeom>
          <a:solidFill>
            <a:srgbClr val="DDDDDD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b="1" i="1">
                <a:solidFill>
                  <a:schemeClr val="accent6">
                    <a:lumMod val="50000"/>
                  </a:schemeClr>
                </a:solidFill>
              </a:rPr>
              <a:t>Citocromo oxidasa</a:t>
            </a:r>
          </a:p>
          <a:p>
            <a:pPr>
              <a:spcBef>
                <a:spcPct val="50000"/>
              </a:spcBef>
              <a:defRPr/>
            </a:pPr>
            <a:r>
              <a:rPr lang="es-ES" b="1" i="1">
                <a:solidFill>
                  <a:schemeClr val="accent6">
                    <a:lumMod val="50000"/>
                  </a:schemeClr>
                </a:solidFill>
              </a:rPr>
              <a:t>Catalasa</a:t>
            </a:r>
          </a:p>
          <a:p>
            <a:pPr>
              <a:spcBef>
                <a:spcPct val="50000"/>
              </a:spcBef>
              <a:defRPr/>
            </a:pPr>
            <a:r>
              <a:rPr lang="es-ES" b="1" i="1">
                <a:solidFill>
                  <a:schemeClr val="accent6">
                    <a:lumMod val="50000"/>
                  </a:schemeClr>
                </a:solidFill>
              </a:rPr>
              <a:t> Peroxidasa</a:t>
            </a:r>
          </a:p>
        </p:txBody>
      </p:sp>
      <p:sp>
        <p:nvSpPr>
          <p:cNvPr id="125957" name="Line 5"/>
          <p:cNvSpPr>
            <a:spLocks noChangeShapeType="1"/>
          </p:cNvSpPr>
          <p:nvPr/>
        </p:nvSpPr>
        <p:spPr bwMode="auto">
          <a:xfrm>
            <a:off x="3419475" y="2133600"/>
            <a:ext cx="1943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58" name="Oval 6"/>
          <p:cNvSpPr>
            <a:spLocks noChangeArrowheads="1"/>
          </p:cNvSpPr>
          <p:nvPr/>
        </p:nvSpPr>
        <p:spPr bwMode="auto">
          <a:xfrm>
            <a:off x="5795963" y="1628775"/>
            <a:ext cx="1439862" cy="115093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/>
              <a:t>Fe</a:t>
            </a:r>
            <a:r>
              <a:rPr lang="es-ES" b="1" baseline="30000"/>
              <a:t>++ </a:t>
            </a:r>
            <a:r>
              <a:rPr lang="es-ES" b="1"/>
              <a:t>ó Fe</a:t>
            </a:r>
            <a:r>
              <a:rPr lang="es-ES" b="1" baseline="30000"/>
              <a:t>+++ </a:t>
            </a:r>
            <a:endParaRPr lang="es-ES" b="1"/>
          </a:p>
        </p:txBody>
      </p:sp>
      <p:sp>
        <p:nvSpPr>
          <p:cNvPr id="125959" name="Text Box 7"/>
          <p:cNvSpPr txBox="1">
            <a:spLocks noChangeArrowheads="1"/>
          </p:cNvSpPr>
          <p:nvPr/>
        </p:nvSpPr>
        <p:spPr bwMode="auto">
          <a:xfrm>
            <a:off x="550853" y="3357563"/>
            <a:ext cx="2592387" cy="376237"/>
          </a:xfrm>
          <a:prstGeom prst="rect">
            <a:avLst/>
          </a:prstGeom>
          <a:solidFill>
            <a:srgbClr val="DDDDDD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b="1" i="1">
                <a:solidFill>
                  <a:schemeClr val="accent6">
                    <a:lumMod val="50000"/>
                  </a:schemeClr>
                </a:solidFill>
              </a:rPr>
              <a:t>Anhidrasa carbónica</a:t>
            </a:r>
          </a:p>
        </p:txBody>
      </p:sp>
      <p:sp>
        <p:nvSpPr>
          <p:cNvPr id="125960" name="Line 8"/>
          <p:cNvSpPr>
            <a:spLocks noChangeShapeType="1"/>
          </p:cNvSpPr>
          <p:nvPr/>
        </p:nvSpPr>
        <p:spPr bwMode="auto">
          <a:xfrm>
            <a:off x="3500430" y="3500438"/>
            <a:ext cx="1800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61" name="Oval 9"/>
          <p:cNvSpPr>
            <a:spLocks noChangeArrowheads="1"/>
          </p:cNvSpPr>
          <p:nvPr/>
        </p:nvSpPr>
        <p:spPr bwMode="auto">
          <a:xfrm>
            <a:off x="5929322" y="3068638"/>
            <a:ext cx="1008062" cy="7921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/>
              <a:t>Zn</a:t>
            </a:r>
            <a:r>
              <a:rPr lang="es-ES" b="1" baseline="30000"/>
              <a:t>++</a:t>
            </a:r>
            <a:endParaRPr lang="es-ES" b="1"/>
          </a:p>
        </p:txBody>
      </p:sp>
      <p:sp>
        <p:nvSpPr>
          <p:cNvPr id="125962" name="Text Box 10"/>
          <p:cNvSpPr txBox="1">
            <a:spLocks noChangeArrowheads="1"/>
          </p:cNvSpPr>
          <p:nvPr/>
        </p:nvSpPr>
        <p:spPr bwMode="auto">
          <a:xfrm>
            <a:off x="571472" y="5516563"/>
            <a:ext cx="2376488" cy="376237"/>
          </a:xfrm>
          <a:prstGeom prst="rect">
            <a:avLst/>
          </a:prstGeom>
          <a:solidFill>
            <a:srgbClr val="DDDDDD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b="1" i="1">
                <a:solidFill>
                  <a:schemeClr val="accent6">
                    <a:lumMod val="50000"/>
                  </a:schemeClr>
                </a:solidFill>
              </a:rPr>
              <a:t>Piruvato quinasa</a:t>
            </a:r>
          </a:p>
        </p:txBody>
      </p:sp>
      <p:sp>
        <p:nvSpPr>
          <p:cNvPr id="125963" name="Line 11"/>
          <p:cNvSpPr>
            <a:spLocks noChangeShapeType="1"/>
          </p:cNvSpPr>
          <p:nvPr/>
        </p:nvSpPr>
        <p:spPr bwMode="auto">
          <a:xfrm>
            <a:off x="3500430" y="5734050"/>
            <a:ext cx="1800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65" name="Oval 13"/>
          <p:cNvSpPr>
            <a:spLocks noChangeArrowheads="1"/>
          </p:cNvSpPr>
          <p:nvPr/>
        </p:nvSpPr>
        <p:spPr bwMode="auto">
          <a:xfrm>
            <a:off x="6143636" y="5229225"/>
            <a:ext cx="863600" cy="79216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/>
              <a:t>K</a:t>
            </a:r>
            <a:r>
              <a:rPr lang="es-ES" b="1" baseline="30000"/>
              <a:t>+</a:t>
            </a:r>
            <a:endParaRPr lang="es-ES" b="1"/>
          </a:p>
        </p:txBody>
      </p:sp>
      <p:sp>
        <p:nvSpPr>
          <p:cNvPr id="125966" name="Text Box 14"/>
          <p:cNvSpPr txBox="1">
            <a:spLocks noChangeArrowheads="1"/>
          </p:cNvSpPr>
          <p:nvPr/>
        </p:nvSpPr>
        <p:spPr bwMode="auto">
          <a:xfrm>
            <a:off x="571472" y="4076700"/>
            <a:ext cx="2520950" cy="1201738"/>
          </a:xfrm>
          <a:prstGeom prst="rect">
            <a:avLst/>
          </a:prstGeom>
          <a:solidFill>
            <a:srgbClr val="DDDDDD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b="1" i="1" dirty="0" err="1">
                <a:solidFill>
                  <a:schemeClr val="accent6">
                    <a:lumMod val="50000"/>
                  </a:schemeClr>
                </a:solidFill>
              </a:rPr>
              <a:t>Hexoquinasa</a:t>
            </a:r>
            <a:endParaRPr lang="es-ES" b="1" i="1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es-ES" b="1" i="1" dirty="0">
                <a:solidFill>
                  <a:schemeClr val="accent6">
                    <a:lumMod val="50000"/>
                  </a:schemeClr>
                </a:solidFill>
              </a:rPr>
              <a:t>Glucosa-6-fosfatasa</a:t>
            </a:r>
          </a:p>
          <a:p>
            <a:pPr>
              <a:spcBef>
                <a:spcPct val="50000"/>
              </a:spcBef>
              <a:defRPr/>
            </a:pPr>
            <a:r>
              <a:rPr lang="es-ES" b="1" i="1" dirty="0" err="1">
                <a:solidFill>
                  <a:schemeClr val="accent6">
                    <a:lumMod val="50000"/>
                  </a:schemeClr>
                </a:solidFill>
              </a:rPr>
              <a:t>Piruvato</a:t>
            </a:r>
            <a:r>
              <a:rPr lang="es-ES" b="1" i="1" dirty="0">
                <a:solidFill>
                  <a:schemeClr val="accent6">
                    <a:lumMod val="50000"/>
                  </a:schemeClr>
                </a:solidFill>
              </a:rPr>
              <a:t> quinasa</a:t>
            </a:r>
          </a:p>
        </p:txBody>
      </p:sp>
      <p:sp>
        <p:nvSpPr>
          <p:cNvPr id="125967" name="Line 15"/>
          <p:cNvSpPr>
            <a:spLocks noChangeShapeType="1"/>
          </p:cNvSpPr>
          <p:nvPr/>
        </p:nvSpPr>
        <p:spPr bwMode="auto">
          <a:xfrm>
            <a:off x="3500430" y="4652963"/>
            <a:ext cx="1800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68" name="Oval 16"/>
          <p:cNvSpPr>
            <a:spLocks noChangeArrowheads="1"/>
          </p:cNvSpPr>
          <p:nvPr/>
        </p:nvSpPr>
        <p:spPr bwMode="auto">
          <a:xfrm>
            <a:off x="6000760" y="4292600"/>
            <a:ext cx="1008063" cy="7207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/>
              <a:t>Mg</a:t>
            </a:r>
            <a:r>
              <a:rPr lang="es-ES" b="1" baseline="30000"/>
              <a:t>++</a:t>
            </a:r>
            <a:endParaRPr lang="es-E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259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25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1259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125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25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259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259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25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25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25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125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800" decel="100000"/>
                                        <p:tgtEl>
                                          <p:spTgt spid="1259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6" grpId="0" animBg="1"/>
      <p:bldP spid="125957" grpId="0" animBg="1"/>
      <p:bldP spid="125958" grpId="0" animBg="1"/>
      <p:bldP spid="125959" grpId="0" animBg="1"/>
      <p:bldP spid="125960" grpId="0" animBg="1"/>
      <p:bldP spid="125961" grpId="0" animBg="1"/>
      <p:bldP spid="125962" grpId="0" animBg="1"/>
      <p:bldP spid="125963" grpId="0" animBg="1"/>
      <p:bldP spid="125965" grpId="0" animBg="1"/>
      <p:bldP spid="125966" grpId="0" animBg="1"/>
      <p:bldP spid="125967" grpId="0" animBg="1"/>
      <p:bldP spid="12596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9" name="Text Box 7"/>
          <p:cNvSpPr txBox="1">
            <a:spLocks noChangeArrowheads="1"/>
          </p:cNvSpPr>
          <p:nvPr/>
        </p:nvSpPr>
        <p:spPr bwMode="auto">
          <a:xfrm>
            <a:off x="985825" y="2214554"/>
            <a:ext cx="1728787" cy="8651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ES" sz="2400" b="1" dirty="0"/>
              <a:t> ENZIMA TOTAL</a:t>
            </a:r>
          </a:p>
        </p:txBody>
      </p:sp>
      <p:sp>
        <p:nvSpPr>
          <p:cNvPr id="197640" name="Text Box 8"/>
          <p:cNvSpPr txBox="1">
            <a:spLocks noChangeArrowheads="1"/>
          </p:cNvSpPr>
          <p:nvPr/>
        </p:nvSpPr>
        <p:spPr bwMode="auto">
          <a:xfrm>
            <a:off x="3554421" y="2214554"/>
            <a:ext cx="2232025" cy="9366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ES" sz="2400" b="1" dirty="0"/>
              <a:t>PROTEÍNA</a:t>
            </a:r>
          </a:p>
          <a:p>
            <a:pPr algn="ctr"/>
            <a:r>
              <a:rPr lang="es-ES" sz="2400" b="1" dirty="0"/>
              <a:t>(termolábil)</a:t>
            </a:r>
          </a:p>
          <a:p>
            <a:pPr algn="ctr"/>
            <a:endParaRPr lang="es-ES" sz="2400" b="1" dirty="0"/>
          </a:p>
        </p:txBody>
      </p:sp>
      <p:sp>
        <p:nvSpPr>
          <p:cNvPr id="197641" name="Text Box 9"/>
          <p:cNvSpPr txBox="1">
            <a:spLocks noChangeArrowheads="1"/>
          </p:cNvSpPr>
          <p:nvPr/>
        </p:nvSpPr>
        <p:spPr bwMode="auto">
          <a:xfrm>
            <a:off x="6040467" y="2206623"/>
            <a:ext cx="2817813" cy="9366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ES" sz="2400" b="1" dirty="0"/>
              <a:t>NO PROTEICA</a:t>
            </a:r>
          </a:p>
          <a:p>
            <a:pPr algn="ctr"/>
            <a:r>
              <a:rPr lang="es-ES" sz="2400" b="1" dirty="0"/>
              <a:t>(termoestable)</a:t>
            </a:r>
          </a:p>
        </p:txBody>
      </p:sp>
      <p:sp>
        <p:nvSpPr>
          <p:cNvPr id="197644" name="Text Box 12"/>
          <p:cNvSpPr txBox="1">
            <a:spLocks noChangeArrowheads="1"/>
          </p:cNvSpPr>
          <p:nvPr/>
        </p:nvSpPr>
        <p:spPr bwMode="auto">
          <a:xfrm>
            <a:off x="611188" y="1341438"/>
            <a:ext cx="2663825" cy="519112"/>
          </a:xfrm>
          <a:prstGeom prst="rect">
            <a:avLst/>
          </a:prstGeom>
          <a:solidFill>
            <a:srgbClr val="DFFF85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800" b="1" i="1"/>
              <a:t>HOLOENZIMA</a:t>
            </a:r>
          </a:p>
        </p:txBody>
      </p:sp>
      <p:sp>
        <p:nvSpPr>
          <p:cNvPr id="197645" name="Text Box 13"/>
          <p:cNvSpPr txBox="1">
            <a:spLocks noChangeArrowheads="1"/>
          </p:cNvSpPr>
          <p:nvPr/>
        </p:nvSpPr>
        <p:spPr bwMode="auto">
          <a:xfrm>
            <a:off x="3563938" y="1341438"/>
            <a:ext cx="2374900" cy="519112"/>
          </a:xfrm>
          <a:prstGeom prst="rect">
            <a:avLst/>
          </a:prstGeom>
          <a:solidFill>
            <a:srgbClr val="DFFF85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b="1" i="1"/>
              <a:t>APOENZIMA</a:t>
            </a:r>
          </a:p>
        </p:txBody>
      </p:sp>
      <p:sp>
        <p:nvSpPr>
          <p:cNvPr id="197646" name="Text Box 14"/>
          <p:cNvSpPr txBox="1">
            <a:spLocks noChangeArrowheads="1"/>
          </p:cNvSpPr>
          <p:nvPr/>
        </p:nvSpPr>
        <p:spPr bwMode="auto">
          <a:xfrm>
            <a:off x="6300788" y="1338252"/>
            <a:ext cx="2160587" cy="519112"/>
          </a:xfrm>
          <a:prstGeom prst="rect">
            <a:avLst/>
          </a:prstGeom>
          <a:solidFill>
            <a:srgbClr val="DFFF85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 i="1" dirty="0"/>
              <a:t>COENZIMA</a:t>
            </a:r>
            <a:endParaRPr lang="es-ES" sz="2800" b="1" dirty="0"/>
          </a:p>
        </p:txBody>
      </p:sp>
      <p:sp>
        <p:nvSpPr>
          <p:cNvPr id="197647" name="Oval 15"/>
          <p:cNvSpPr>
            <a:spLocks noChangeArrowheads="1"/>
          </p:cNvSpPr>
          <p:nvPr/>
        </p:nvSpPr>
        <p:spPr bwMode="auto">
          <a:xfrm>
            <a:off x="3203575" y="1341438"/>
            <a:ext cx="360363" cy="50323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/>
              <a:t>=</a:t>
            </a:r>
            <a:endParaRPr lang="es-ES"/>
          </a:p>
        </p:txBody>
      </p:sp>
      <p:sp>
        <p:nvSpPr>
          <p:cNvPr id="197648" name="Oval 16"/>
          <p:cNvSpPr>
            <a:spLocks noChangeArrowheads="1"/>
          </p:cNvSpPr>
          <p:nvPr/>
        </p:nvSpPr>
        <p:spPr bwMode="auto">
          <a:xfrm>
            <a:off x="5940425" y="1341438"/>
            <a:ext cx="360363" cy="50323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/>
              <a:t>+</a:t>
            </a:r>
            <a:endParaRPr lang="es-ES"/>
          </a:p>
        </p:txBody>
      </p:sp>
      <p:sp>
        <p:nvSpPr>
          <p:cNvPr id="197649" name="Text Box 17"/>
          <p:cNvSpPr txBox="1">
            <a:spLocks noChangeArrowheads="1"/>
          </p:cNvSpPr>
          <p:nvPr/>
        </p:nvSpPr>
        <p:spPr bwMode="auto">
          <a:xfrm>
            <a:off x="900113" y="4797425"/>
            <a:ext cx="23764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b="1" u="sng"/>
              <a:t>COENZIMAS</a:t>
            </a:r>
          </a:p>
        </p:txBody>
      </p:sp>
      <p:sp>
        <p:nvSpPr>
          <p:cNvPr id="197650" name="Text Box 18"/>
          <p:cNvSpPr txBox="1">
            <a:spLocks noChangeArrowheads="1"/>
          </p:cNvSpPr>
          <p:nvPr/>
        </p:nvSpPr>
        <p:spPr bwMode="auto">
          <a:xfrm>
            <a:off x="4427538" y="4221163"/>
            <a:ext cx="3168650" cy="822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/>
              <a:t>Transportadores de grupos funcionales</a:t>
            </a:r>
          </a:p>
        </p:txBody>
      </p:sp>
      <p:sp>
        <p:nvSpPr>
          <p:cNvPr id="197651" name="Text Box 19"/>
          <p:cNvSpPr txBox="1">
            <a:spLocks noChangeArrowheads="1"/>
          </p:cNvSpPr>
          <p:nvPr/>
        </p:nvSpPr>
        <p:spPr bwMode="auto">
          <a:xfrm>
            <a:off x="4500563" y="5661025"/>
            <a:ext cx="2663825" cy="8318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/>
              <a:t>Transportadores de electrones</a:t>
            </a:r>
          </a:p>
        </p:txBody>
      </p:sp>
      <p:sp>
        <p:nvSpPr>
          <p:cNvPr id="197652" name="Line 20"/>
          <p:cNvSpPr>
            <a:spLocks noChangeShapeType="1"/>
          </p:cNvSpPr>
          <p:nvPr/>
        </p:nvSpPr>
        <p:spPr bwMode="auto">
          <a:xfrm flipV="1">
            <a:off x="3419475" y="4652963"/>
            <a:ext cx="720725" cy="288925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7653" name="Line 21"/>
          <p:cNvSpPr>
            <a:spLocks noChangeShapeType="1"/>
          </p:cNvSpPr>
          <p:nvPr/>
        </p:nvSpPr>
        <p:spPr bwMode="auto">
          <a:xfrm>
            <a:off x="3419475" y="5300663"/>
            <a:ext cx="431800" cy="503237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7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97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7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7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7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7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7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7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7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7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97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97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9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9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9" grpId="0" animBg="1"/>
      <p:bldP spid="197640" grpId="0" animBg="1"/>
      <p:bldP spid="197641" grpId="0" animBg="1"/>
      <p:bldP spid="197644" grpId="0" animBg="1"/>
      <p:bldP spid="197645" grpId="0" animBg="1"/>
      <p:bldP spid="197646" grpId="0" animBg="1"/>
      <p:bldP spid="197647" grpId="0" animBg="1"/>
      <p:bldP spid="197648" grpId="0" animBg="1"/>
      <p:bldP spid="197649" grpId="0"/>
      <p:bldP spid="197650" grpId="0" animBg="1"/>
      <p:bldP spid="197651" grpId="0" animBg="1"/>
      <p:bldP spid="197652" grpId="0" animBg="1"/>
      <p:bldP spid="19765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5" name="Rectangle 45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792163"/>
          </a:xfrm>
          <a:solidFill>
            <a:srgbClr val="92D050"/>
          </a:solidFill>
          <a:ln>
            <a:solidFill>
              <a:schemeClr val="accent2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" sz="3200">
                <a:solidFill>
                  <a:schemeClr val="accent6">
                    <a:lumMod val="50000"/>
                  </a:schemeClr>
                </a:solidFill>
              </a:rPr>
              <a:t>VITAMINAS-COENZIMAS</a:t>
            </a:r>
          </a:p>
        </p:txBody>
      </p:sp>
      <p:sp>
        <p:nvSpPr>
          <p:cNvPr id="30723" name="Text Box 19"/>
          <p:cNvSpPr txBox="1">
            <a:spLocks noChangeArrowheads="1"/>
          </p:cNvSpPr>
          <p:nvPr/>
        </p:nvSpPr>
        <p:spPr bwMode="auto">
          <a:xfrm>
            <a:off x="395288" y="5084763"/>
            <a:ext cx="18716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_tradnl"/>
          </a:p>
        </p:txBody>
      </p:sp>
      <p:sp>
        <p:nvSpPr>
          <p:cNvPr id="30724" name="Text Box 37"/>
          <p:cNvSpPr txBox="1">
            <a:spLocks noChangeArrowheads="1"/>
          </p:cNvSpPr>
          <p:nvPr/>
        </p:nvSpPr>
        <p:spPr bwMode="auto">
          <a:xfrm>
            <a:off x="3059113" y="6165850"/>
            <a:ext cx="1225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_tradnl"/>
          </a:p>
        </p:txBody>
      </p:sp>
      <p:sp>
        <p:nvSpPr>
          <p:cNvPr id="30725" name="Text Box 48"/>
          <p:cNvSpPr txBox="1">
            <a:spLocks noChangeArrowheads="1"/>
          </p:cNvSpPr>
          <p:nvPr/>
        </p:nvSpPr>
        <p:spPr bwMode="auto">
          <a:xfrm>
            <a:off x="2987675" y="3716338"/>
            <a:ext cx="12239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_tradnl"/>
          </a:p>
        </p:txBody>
      </p:sp>
      <p:grpSp>
        <p:nvGrpSpPr>
          <p:cNvPr id="30726" name="Group 72"/>
          <p:cNvGrpSpPr>
            <a:grpSpLocks/>
          </p:cNvGrpSpPr>
          <p:nvPr/>
        </p:nvGrpSpPr>
        <p:grpSpPr bwMode="auto">
          <a:xfrm>
            <a:off x="827088" y="1412875"/>
            <a:ext cx="7994650" cy="650875"/>
            <a:chOff x="521" y="890"/>
            <a:chExt cx="5036" cy="410"/>
          </a:xfrm>
        </p:grpSpPr>
        <p:sp>
          <p:nvSpPr>
            <p:cNvPr id="21559" name="Text Box 30"/>
            <p:cNvSpPr txBox="1">
              <a:spLocks noChangeArrowheads="1"/>
            </p:cNvSpPr>
            <p:nvPr/>
          </p:nvSpPr>
          <p:spPr bwMode="auto">
            <a:xfrm>
              <a:off x="521" y="935"/>
              <a:ext cx="771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s-ES" b="1"/>
                <a:t>Niacina</a:t>
              </a:r>
            </a:p>
          </p:txBody>
        </p:sp>
        <p:sp>
          <p:nvSpPr>
            <p:cNvPr id="21560" name="Text Box 31"/>
            <p:cNvSpPr txBox="1">
              <a:spLocks noChangeArrowheads="1"/>
            </p:cNvSpPr>
            <p:nvPr/>
          </p:nvSpPr>
          <p:spPr bwMode="auto">
            <a:xfrm>
              <a:off x="1701" y="935"/>
              <a:ext cx="952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rgbClr val="FF5050"/>
                  </a:solidFill>
                </a:rPr>
                <a:t>NAD, NADP</a:t>
              </a:r>
            </a:p>
          </p:txBody>
        </p:sp>
        <p:sp>
          <p:nvSpPr>
            <p:cNvPr id="21561" name="Text Box 32"/>
            <p:cNvSpPr txBox="1">
              <a:spLocks noChangeArrowheads="1"/>
            </p:cNvSpPr>
            <p:nvPr/>
          </p:nvSpPr>
          <p:spPr bwMode="auto">
            <a:xfrm>
              <a:off x="2971" y="935"/>
              <a:ext cx="1360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s-ES" b="1">
                  <a:solidFill>
                    <a:schemeClr val="accent2"/>
                  </a:solidFill>
                </a:rPr>
                <a:t>Ion Hidruro (:H </a:t>
              </a:r>
              <a:r>
                <a:rPr lang="es-ES" b="1" baseline="30000">
                  <a:solidFill>
                    <a:schemeClr val="accent2"/>
                  </a:solidFill>
                </a:rPr>
                <a:t>-</a:t>
              </a:r>
              <a:r>
                <a:rPr lang="es-ES" b="1">
                  <a:solidFill>
                    <a:schemeClr val="accent2"/>
                  </a:solidFill>
                </a:rPr>
                <a:t>)</a:t>
              </a:r>
            </a:p>
          </p:txBody>
        </p:sp>
        <p:sp>
          <p:nvSpPr>
            <p:cNvPr id="21562" name="Line 33"/>
            <p:cNvSpPr>
              <a:spLocks noChangeShapeType="1"/>
            </p:cNvSpPr>
            <p:nvPr/>
          </p:nvSpPr>
          <p:spPr bwMode="auto">
            <a:xfrm>
              <a:off x="4377" y="1117"/>
              <a:ext cx="363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63" name="Text Box 35"/>
            <p:cNvSpPr txBox="1">
              <a:spLocks noChangeArrowheads="1"/>
            </p:cNvSpPr>
            <p:nvPr/>
          </p:nvSpPr>
          <p:spPr bwMode="auto">
            <a:xfrm>
              <a:off x="4785" y="890"/>
              <a:ext cx="772" cy="41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s-ES" b="1">
                  <a:solidFill>
                    <a:schemeClr val="accent2"/>
                  </a:solidFill>
                </a:rPr>
                <a:t>PDH GAD</a:t>
              </a:r>
            </a:p>
          </p:txBody>
        </p:sp>
        <p:sp>
          <p:nvSpPr>
            <p:cNvPr id="21564" name="Line 54"/>
            <p:cNvSpPr>
              <a:spLocks noChangeShapeType="1"/>
            </p:cNvSpPr>
            <p:nvPr/>
          </p:nvSpPr>
          <p:spPr bwMode="auto">
            <a:xfrm>
              <a:off x="1474" y="1071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65" name="Line 55"/>
            <p:cNvSpPr>
              <a:spLocks noChangeShapeType="1"/>
            </p:cNvSpPr>
            <p:nvPr/>
          </p:nvSpPr>
          <p:spPr bwMode="auto">
            <a:xfrm>
              <a:off x="2699" y="1071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</p:grpSp>
      <p:grpSp>
        <p:nvGrpSpPr>
          <p:cNvPr id="30727" name="Group 73"/>
          <p:cNvGrpSpPr>
            <a:grpSpLocks/>
          </p:cNvGrpSpPr>
          <p:nvPr/>
        </p:nvGrpSpPr>
        <p:grpSpPr bwMode="auto">
          <a:xfrm>
            <a:off x="395288" y="2357438"/>
            <a:ext cx="8353425" cy="376237"/>
            <a:chOff x="249" y="1434"/>
            <a:chExt cx="5262" cy="237"/>
          </a:xfrm>
        </p:grpSpPr>
        <p:sp>
          <p:nvSpPr>
            <p:cNvPr id="21552" name="Text Box 14"/>
            <p:cNvSpPr txBox="1">
              <a:spLocks noChangeArrowheads="1"/>
            </p:cNvSpPr>
            <p:nvPr/>
          </p:nvSpPr>
          <p:spPr bwMode="auto">
            <a:xfrm>
              <a:off x="249" y="1434"/>
              <a:ext cx="1315" cy="21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sz="1600" b="1"/>
                <a:t>Riboflavina (Vit.B</a:t>
              </a:r>
              <a:r>
                <a:rPr lang="es-ES" sz="1600" b="1" baseline="-25000"/>
                <a:t>2</a:t>
              </a:r>
              <a:r>
                <a:rPr lang="es-ES" sz="1600" b="1"/>
                <a:t>)</a:t>
              </a:r>
            </a:p>
          </p:txBody>
        </p:sp>
        <p:sp>
          <p:nvSpPr>
            <p:cNvPr id="21553" name="Text Box 15"/>
            <p:cNvSpPr txBox="1">
              <a:spLocks noChangeArrowheads="1"/>
            </p:cNvSpPr>
            <p:nvPr/>
          </p:nvSpPr>
          <p:spPr bwMode="auto">
            <a:xfrm>
              <a:off x="1837" y="1434"/>
              <a:ext cx="816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rgbClr val="FF5050"/>
                  </a:solidFill>
                </a:rPr>
                <a:t>FAD, FMN</a:t>
              </a:r>
            </a:p>
          </p:txBody>
        </p:sp>
        <p:sp>
          <p:nvSpPr>
            <p:cNvPr id="21554" name="Text Box 16"/>
            <p:cNvSpPr txBox="1">
              <a:spLocks noChangeArrowheads="1"/>
            </p:cNvSpPr>
            <p:nvPr/>
          </p:nvSpPr>
          <p:spPr bwMode="auto">
            <a:xfrm>
              <a:off x="3061" y="1434"/>
              <a:ext cx="907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chemeClr val="accent2"/>
                  </a:solidFill>
                </a:rPr>
                <a:t>Electrones</a:t>
              </a:r>
            </a:p>
          </p:txBody>
        </p:sp>
        <p:sp>
          <p:nvSpPr>
            <p:cNvPr id="21555" name="Line 17"/>
            <p:cNvSpPr>
              <a:spLocks noChangeShapeType="1"/>
            </p:cNvSpPr>
            <p:nvPr/>
          </p:nvSpPr>
          <p:spPr bwMode="auto">
            <a:xfrm>
              <a:off x="4241" y="1570"/>
              <a:ext cx="454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56" name="Text Box 18"/>
            <p:cNvSpPr txBox="1">
              <a:spLocks noChangeArrowheads="1"/>
            </p:cNvSpPr>
            <p:nvPr/>
          </p:nvSpPr>
          <p:spPr bwMode="auto">
            <a:xfrm>
              <a:off x="4876" y="1434"/>
              <a:ext cx="635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s-ES" b="1">
                  <a:solidFill>
                    <a:schemeClr val="accent2"/>
                  </a:solidFill>
                </a:rPr>
                <a:t>SDH</a:t>
              </a:r>
            </a:p>
          </p:txBody>
        </p:sp>
        <p:sp>
          <p:nvSpPr>
            <p:cNvPr id="21557" name="Line 56"/>
            <p:cNvSpPr>
              <a:spLocks noChangeShapeType="1"/>
            </p:cNvSpPr>
            <p:nvPr/>
          </p:nvSpPr>
          <p:spPr bwMode="auto">
            <a:xfrm>
              <a:off x="2789" y="1570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58" name="Line 57"/>
            <p:cNvSpPr>
              <a:spLocks noChangeShapeType="1"/>
            </p:cNvSpPr>
            <p:nvPr/>
          </p:nvSpPr>
          <p:spPr bwMode="auto">
            <a:xfrm>
              <a:off x="1610" y="1570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</p:grpSp>
      <p:grpSp>
        <p:nvGrpSpPr>
          <p:cNvPr id="30728" name="Group 74"/>
          <p:cNvGrpSpPr>
            <a:grpSpLocks/>
          </p:cNvGrpSpPr>
          <p:nvPr/>
        </p:nvGrpSpPr>
        <p:grpSpPr bwMode="auto">
          <a:xfrm>
            <a:off x="539750" y="3078163"/>
            <a:ext cx="8353425" cy="376237"/>
            <a:chOff x="340" y="1888"/>
            <a:chExt cx="5262" cy="237"/>
          </a:xfrm>
        </p:grpSpPr>
        <p:sp>
          <p:nvSpPr>
            <p:cNvPr id="21545" name="Text Box 8"/>
            <p:cNvSpPr txBox="1">
              <a:spLocks noChangeArrowheads="1"/>
            </p:cNvSpPr>
            <p:nvPr/>
          </p:nvSpPr>
          <p:spPr bwMode="auto">
            <a:xfrm>
              <a:off x="340" y="1888"/>
              <a:ext cx="1134" cy="21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sz="1600" b="1"/>
                <a:t>Tiamina (Vit. B</a:t>
              </a:r>
              <a:r>
                <a:rPr lang="es-ES" sz="1600" b="1" baseline="-25000"/>
                <a:t>1</a:t>
              </a:r>
              <a:r>
                <a:rPr lang="es-ES" sz="1600" b="1"/>
                <a:t>)</a:t>
              </a:r>
            </a:p>
          </p:txBody>
        </p:sp>
        <p:sp>
          <p:nvSpPr>
            <p:cNvPr id="21546" name="Text Box 10"/>
            <p:cNvSpPr txBox="1">
              <a:spLocks noChangeArrowheads="1"/>
            </p:cNvSpPr>
            <p:nvPr/>
          </p:nvSpPr>
          <p:spPr bwMode="auto">
            <a:xfrm>
              <a:off x="1791" y="1888"/>
              <a:ext cx="907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s-ES" b="1">
                  <a:solidFill>
                    <a:srgbClr val="FF5050"/>
                  </a:solidFill>
                </a:rPr>
                <a:t>PP-tiamina</a:t>
              </a:r>
            </a:p>
          </p:txBody>
        </p:sp>
        <p:sp>
          <p:nvSpPr>
            <p:cNvPr id="21547" name="Text Box 11"/>
            <p:cNvSpPr txBox="1">
              <a:spLocks noChangeArrowheads="1"/>
            </p:cNvSpPr>
            <p:nvPr/>
          </p:nvSpPr>
          <p:spPr bwMode="auto">
            <a:xfrm>
              <a:off x="3061" y="1888"/>
              <a:ext cx="907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chemeClr val="accent2"/>
                  </a:solidFill>
                </a:rPr>
                <a:t>Aldehídos</a:t>
              </a:r>
            </a:p>
          </p:txBody>
        </p:sp>
        <p:sp>
          <p:nvSpPr>
            <p:cNvPr id="21548" name="Line 12"/>
            <p:cNvSpPr>
              <a:spLocks noChangeShapeType="1"/>
            </p:cNvSpPr>
            <p:nvPr/>
          </p:nvSpPr>
          <p:spPr bwMode="auto">
            <a:xfrm>
              <a:off x="4332" y="2024"/>
              <a:ext cx="362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49" name="Text Box 13"/>
            <p:cNvSpPr txBox="1">
              <a:spLocks noChangeArrowheads="1"/>
            </p:cNvSpPr>
            <p:nvPr/>
          </p:nvSpPr>
          <p:spPr bwMode="auto">
            <a:xfrm>
              <a:off x="4830" y="1888"/>
              <a:ext cx="772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chemeClr val="accent2"/>
                  </a:solidFill>
                </a:rPr>
                <a:t>PDH, TC</a:t>
              </a:r>
            </a:p>
          </p:txBody>
        </p:sp>
        <p:sp>
          <p:nvSpPr>
            <p:cNvPr id="21550" name="Line 58"/>
            <p:cNvSpPr>
              <a:spLocks noChangeShapeType="1"/>
            </p:cNvSpPr>
            <p:nvPr/>
          </p:nvSpPr>
          <p:spPr bwMode="auto">
            <a:xfrm>
              <a:off x="1519" y="1979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51" name="Line 59"/>
            <p:cNvSpPr>
              <a:spLocks noChangeShapeType="1"/>
            </p:cNvSpPr>
            <p:nvPr/>
          </p:nvSpPr>
          <p:spPr bwMode="auto">
            <a:xfrm>
              <a:off x="2744" y="2024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</p:grpSp>
      <p:grpSp>
        <p:nvGrpSpPr>
          <p:cNvPr id="30729" name="Group 76"/>
          <p:cNvGrpSpPr>
            <a:grpSpLocks/>
          </p:cNvGrpSpPr>
          <p:nvPr/>
        </p:nvGrpSpPr>
        <p:grpSpPr bwMode="auto">
          <a:xfrm>
            <a:off x="539750" y="4292600"/>
            <a:ext cx="8351838" cy="650875"/>
            <a:chOff x="340" y="2704"/>
            <a:chExt cx="5261" cy="410"/>
          </a:xfrm>
        </p:grpSpPr>
        <p:sp>
          <p:nvSpPr>
            <p:cNvPr id="21538" name="Text Box 40"/>
            <p:cNvSpPr txBox="1">
              <a:spLocks noChangeArrowheads="1"/>
            </p:cNvSpPr>
            <p:nvPr/>
          </p:nvSpPr>
          <p:spPr bwMode="auto">
            <a:xfrm>
              <a:off x="340" y="2795"/>
              <a:ext cx="1043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s-ES" b="1"/>
                <a:t>Acido fólico</a:t>
              </a:r>
            </a:p>
          </p:txBody>
        </p:sp>
        <p:sp>
          <p:nvSpPr>
            <p:cNvPr id="21539" name="Text Box 41"/>
            <p:cNvSpPr txBox="1">
              <a:spLocks noChangeArrowheads="1"/>
            </p:cNvSpPr>
            <p:nvPr/>
          </p:nvSpPr>
          <p:spPr bwMode="auto">
            <a:xfrm>
              <a:off x="1837" y="2840"/>
              <a:ext cx="907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s-ES" b="1">
                  <a:solidFill>
                    <a:srgbClr val="FF5050"/>
                  </a:solidFill>
                </a:rPr>
                <a:t>TH</a:t>
              </a:r>
              <a:r>
                <a:rPr lang="es-ES" b="1" baseline="-25000">
                  <a:solidFill>
                    <a:srgbClr val="FF5050"/>
                  </a:solidFill>
                </a:rPr>
                <a:t>4</a:t>
              </a:r>
              <a:endParaRPr lang="es-ES" b="1">
                <a:solidFill>
                  <a:srgbClr val="FF5050"/>
                </a:solidFill>
              </a:endParaRPr>
            </a:p>
          </p:txBody>
        </p:sp>
        <p:sp>
          <p:nvSpPr>
            <p:cNvPr id="21540" name="Text Box 42"/>
            <p:cNvSpPr txBox="1">
              <a:spLocks noChangeArrowheads="1"/>
            </p:cNvSpPr>
            <p:nvPr/>
          </p:nvSpPr>
          <p:spPr bwMode="auto">
            <a:xfrm>
              <a:off x="3061" y="2704"/>
              <a:ext cx="1360" cy="41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chemeClr val="accent2"/>
                  </a:solidFill>
                </a:rPr>
                <a:t>Grupos    monocarbonados</a:t>
              </a:r>
            </a:p>
          </p:txBody>
        </p:sp>
        <p:sp>
          <p:nvSpPr>
            <p:cNvPr id="21541" name="Text Box 43"/>
            <p:cNvSpPr txBox="1">
              <a:spLocks noChangeArrowheads="1"/>
            </p:cNvSpPr>
            <p:nvPr/>
          </p:nvSpPr>
          <p:spPr bwMode="auto">
            <a:xfrm>
              <a:off x="4740" y="2704"/>
              <a:ext cx="861" cy="40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s-ES" b="1" i="1" dirty="0">
                  <a:solidFill>
                    <a:schemeClr val="accent2"/>
                  </a:solidFill>
                </a:rPr>
                <a:t>Ser-</a:t>
              </a:r>
              <a:r>
                <a:rPr lang="es-ES" b="1" i="1" dirty="0" err="1">
                  <a:solidFill>
                    <a:schemeClr val="accent2"/>
                  </a:solidFill>
                </a:rPr>
                <a:t>Tre</a:t>
              </a:r>
              <a:r>
                <a:rPr lang="es-ES" b="1" i="1" dirty="0">
                  <a:solidFill>
                    <a:schemeClr val="accent2"/>
                  </a:solidFill>
                </a:rPr>
                <a:t> </a:t>
              </a:r>
              <a:r>
                <a:rPr lang="es-ES" b="1" i="1" dirty="0" err="1">
                  <a:solidFill>
                    <a:schemeClr val="accent2"/>
                  </a:solidFill>
                </a:rPr>
                <a:t>Deshidrat</a:t>
              </a:r>
              <a:r>
                <a:rPr lang="es-ES" b="1" i="1" dirty="0">
                  <a:solidFill>
                    <a:schemeClr val="accent2"/>
                  </a:solidFill>
                </a:rPr>
                <a:t>.</a:t>
              </a:r>
            </a:p>
          </p:txBody>
        </p:sp>
        <p:sp>
          <p:nvSpPr>
            <p:cNvPr id="21542" name="Line 46"/>
            <p:cNvSpPr>
              <a:spLocks noChangeShapeType="1"/>
            </p:cNvSpPr>
            <p:nvPr/>
          </p:nvSpPr>
          <p:spPr bwMode="auto">
            <a:xfrm>
              <a:off x="4468" y="2886"/>
              <a:ext cx="227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43" name="Line 60"/>
            <p:cNvSpPr>
              <a:spLocks noChangeShapeType="1"/>
            </p:cNvSpPr>
            <p:nvPr/>
          </p:nvSpPr>
          <p:spPr bwMode="auto">
            <a:xfrm>
              <a:off x="2835" y="2931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44" name="Line 63"/>
            <p:cNvSpPr>
              <a:spLocks noChangeShapeType="1"/>
            </p:cNvSpPr>
            <p:nvPr/>
          </p:nvSpPr>
          <p:spPr bwMode="auto">
            <a:xfrm>
              <a:off x="1474" y="2931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</p:grpSp>
      <p:grpSp>
        <p:nvGrpSpPr>
          <p:cNvPr id="30730" name="Group 78"/>
          <p:cNvGrpSpPr>
            <a:grpSpLocks/>
          </p:cNvGrpSpPr>
          <p:nvPr/>
        </p:nvGrpSpPr>
        <p:grpSpPr bwMode="auto">
          <a:xfrm>
            <a:off x="611188" y="6021388"/>
            <a:ext cx="7993062" cy="650875"/>
            <a:chOff x="385" y="3793"/>
            <a:chExt cx="5035" cy="410"/>
          </a:xfrm>
        </p:grpSpPr>
        <p:sp>
          <p:nvSpPr>
            <p:cNvPr id="21531" name="Text Box 36"/>
            <p:cNvSpPr txBox="1">
              <a:spLocks noChangeArrowheads="1"/>
            </p:cNvSpPr>
            <p:nvPr/>
          </p:nvSpPr>
          <p:spPr bwMode="auto">
            <a:xfrm>
              <a:off x="385" y="3838"/>
              <a:ext cx="1044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/>
                <a:t>Acido lipoico</a:t>
              </a:r>
            </a:p>
          </p:txBody>
        </p:sp>
        <p:sp>
          <p:nvSpPr>
            <p:cNvPr id="21532" name="Text Box 38"/>
            <p:cNvSpPr txBox="1">
              <a:spLocks noChangeArrowheads="1"/>
            </p:cNvSpPr>
            <p:nvPr/>
          </p:nvSpPr>
          <p:spPr bwMode="auto">
            <a:xfrm>
              <a:off x="1837" y="3838"/>
              <a:ext cx="907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rgbClr val="FF5050"/>
                  </a:solidFill>
                </a:rPr>
                <a:t>Lipoamida</a:t>
              </a:r>
            </a:p>
          </p:txBody>
        </p:sp>
        <p:sp>
          <p:nvSpPr>
            <p:cNvPr id="21533" name="Text Box 39"/>
            <p:cNvSpPr txBox="1">
              <a:spLocks noChangeArrowheads="1"/>
            </p:cNvSpPr>
            <p:nvPr/>
          </p:nvSpPr>
          <p:spPr bwMode="auto">
            <a:xfrm>
              <a:off x="3107" y="3793"/>
              <a:ext cx="1225" cy="41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chemeClr val="accent2"/>
                  </a:solidFill>
                </a:rPr>
                <a:t>Electrones y grupos acilos. </a:t>
              </a:r>
            </a:p>
          </p:txBody>
        </p:sp>
        <p:sp>
          <p:nvSpPr>
            <p:cNvPr id="21534" name="Line 50"/>
            <p:cNvSpPr>
              <a:spLocks noChangeShapeType="1"/>
            </p:cNvSpPr>
            <p:nvPr/>
          </p:nvSpPr>
          <p:spPr bwMode="auto">
            <a:xfrm>
              <a:off x="4377" y="4020"/>
              <a:ext cx="408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35" name="Text Box 51"/>
            <p:cNvSpPr txBox="1">
              <a:spLocks noChangeArrowheads="1"/>
            </p:cNvSpPr>
            <p:nvPr/>
          </p:nvSpPr>
          <p:spPr bwMode="auto">
            <a:xfrm>
              <a:off x="4921" y="3884"/>
              <a:ext cx="499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chemeClr val="accent2"/>
                  </a:solidFill>
                </a:rPr>
                <a:t>PDH</a:t>
              </a:r>
            </a:p>
          </p:txBody>
        </p:sp>
        <p:sp>
          <p:nvSpPr>
            <p:cNvPr id="21536" name="Line 62"/>
            <p:cNvSpPr>
              <a:spLocks noChangeShapeType="1"/>
            </p:cNvSpPr>
            <p:nvPr/>
          </p:nvSpPr>
          <p:spPr bwMode="auto">
            <a:xfrm>
              <a:off x="1565" y="3929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37" name="Line 64"/>
            <p:cNvSpPr>
              <a:spLocks noChangeShapeType="1"/>
            </p:cNvSpPr>
            <p:nvPr/>
          </p:nvSpPr>
          <p:spPr bwMode="auto">
            <a:xfrm>
              <a:off x="2880" y="3974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</p:grpSp>
      <p:grpSp>
        <p:nvGrpSpPr>
          <p:cNvPr id="30731" name="Group 77"/>
          <p:cNvGrpSpPr>
            <a:grpSpLocks/>
          </p:cNvGrpSpPr>
          <p:nvPr/>
        </p:nvGrpSpPr>
        <p:grpSpPr bwMode="auto">
          <a:xfrm>
            <a:off x="539750" y="5157791"/>
            <a:ext cx="8351838" cy="650875"/>
            <a:chOff x="340" y="3249"/>
            <a:chExt cx="5261" cy="410"/>
          </a:xfrm>
        </p:grpSpPr>
        <p:sp>
          <p:nvSpPr>
            <p:cNvPr id="21524" name="Text Box 20"/>
            <p:cNvSpPr txBox="1">
              <a:spLocks noChangeArrowheads="1"/>
            </p:cNvSpPr>
            <p:nvPr/>
          </p:nvSpPr>
          <p:spPr bwMode="auto">
            <a:xfrm>
              <a:off x="340" y="3294"/>
              <a:ext cx="1089" cy="21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sz="1600" b="1"/>
                <a:t>Piridoxina (B</a:t>
              </a:r>
              <a:r>
                <a:rPr lang="es-ES" sz="1600" b="1" baseline="-25000"/>
                <a:t>6</a:t>
              </a:r>
              <a:r>
                <a:rPr lang="es-ES" sz="1600" b="1"/>
                <a:t>)</a:t>
              </a:r>
            </a:p>
          </p:txBody>
        </p:sp>
        <p:sp>
          <p:nvSpPr>
            <p:cNvPr id="21525" name="Text Box 21"/>
            <p:cNvSpPr txBox="1">
              <a:spLocks noChangeArrowheads="1"/>
            </p:cNvSpPr>
            <p:nvPr/>
          </p:nvSpPr>
          <p:spPr bwMode="auto">
            <a:xfrm>
              <a:off x="1837" y="3294"/>
              <a:ext cx="907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rgbClr val="FF5050"/>
                  </a:solidFill>
                </a:rPr>
                <a:t>P-piridoxal</a:t>
              </a:r>
            </a:p>
          </p:txBody>
        </p:sp>
        <p:sp>
          <p:nvSpPr>
            <p:cNvPr id="21526" name="Text Box 22"/>
            <p:cNvSpPr txBox="1">
              <a:spLocks noChangeArrowheads="1"/>
            </p:cNvSpPr>
            <p:nvPr/>
          </p:nvSpPr>
          <p:spPr bwMode="auto">
            <a:xfrm>
              <a:off x="3107" y="3249"/>
              <a:ext cx="1270" cy="41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chemeClr val="accent2"/>
                  </a:solidFill>
                </a:rPr>
                <a:t>Transferencia grupos aminos</a:t>
              </a:r>
            </a:p>
          </p:txBody>
        </p:sp>
        <p:sp>
          <p:nvSpPr>
            <p:cNvPr id="21527" name="Text Box 23"/>
            <p:cNvSpPr txBox="1">
              <a:spLocks noChangeArrowheads="1"/>
            </p:cNvSpPr>
            <p:nvPr/>
          </p:nvSpPr>
          <p:spPr bwMode="auto">
            <a:xfrm>
              <a:off x="4694" y="3249"/>
              <a:ext cx="907" cy="40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 i="1" dirty="0">
                  <a:solidFill>
                    <a:schemeClr val="accent2"/>
                  </a:solidFill>
                </a:rPr>
                <a:t>Transaminasas</a:t>
              </a:r>
            </a:p>
          </p:txBody>
        </p:sp>
        <p:sp>
          <p:nvSpPr>
            <p:cNvPr id="21528" name="Line 24"/>
            <p:cNvSpPr>
              <a:spLocks noChangeShapeType="1"/>
            </p:cNvSpPr>
            <p:nvPr/>
          </p:nvSpPr>
          <p:spPr bwMode="auto">
            <a:xfrm>
              <a:off x="4422" y="3475"/>
              <a:ext cx="227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29" name="Line 61"/>
            <p:cNvSpPr>
              <a:spLocks noChangeShapeType="1"/>
            </p:cNvSpPr>
            <p:nvPr/>
          </p:nvSpPr>
          <p:spPr bwMode="auto">
            <a:xfrm>
              <a:off x="1474" y="3385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30" name="Line 65"/>
            <p:cNvSpPr>
              <a:spLocks noChangeShapeType="1"/>
            </p:cNvSpPr>
            <p:nvPr/>
          </p:nvSpPr>
          <p:spPr bwMode="auto">
            <a:xfrm>
              <a:off x="2789" y="3430"/>
              <a:ext cx="227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</p:grpSp>
      <p:grpSp>
        <p:nvGrpSpPr>
          <p:cNvPr id="30732" name="Group 75"/>
          <p:cNvGrpSpPr>
            <a:grpSpLocks/>
          </p:cNvGrpSpPr>
          <p:nvPr/>
        </p:nvGrpSpPr>
        <p:grpSpPr bwMode="auto">
          <a:xfrm>
            <a:off x="395288" y="3654425"/>
            <a:ext cx="8353425" cy="519113"/>
            <a:chOff x="249" y="2251"/>
            <a:chExt cx="5262" cy="327"/>
          </a:xfrm>
        </p:grpSpPr>
        <p:sp>
          <p:nvSpPr>
            <p:cNvPr id="21517" name="Text Box 47"/>
            <p:cNvSpPr txBox="1">
              <a:spLocks noChangeArrowheads="1"/>
            </p:cNvSpPr>
            <p:nvPr/>
          </p:nvSpPr>
          <p:spPr bwMode="auto">
            <a:xfrm>
              <a:off x="249" y="2341"/>
              <a:ext cx="1406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/>
                <a:t>Acido pantoténico</a:t>
              </a:r>
            </a:p>
          </p:txBody>
        </p:sp>
        <p:sp>
          <p:nvSpPr>
            <p:cNvPr id="21518" name="Text Box 49"/>
            <p:cNvSpPr txBox="1">
              <a:spLocks noChangeArrowheads="1"/>
            </p:cNvSpPr>
            <p:nvPr/>
          </p:nvSpPr>
          <p:spPr bwMode="auto">
            <a:xfrm>
              <a:off x="1837" y="2341"/>
              <a:ext cx="998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rgbClr val="FF5050"/>
                  </a:solidFill>
                </a:rPr>
                <a:t>Coenzima A</a:t>
              </a:r>
            </a:p>
          </p:txBody>
        </p:sp>
        <p:sp>
          <p:nvSpPr>
            <p:cNvPr id="21519" name="Text Box 52"/>
            <p:cNvSpPr txBox="1">
              <a:spLocks noChangeArrowheads="1"/>
            </p:cNvSpPr>
            <p:nvPr/>
          </p:nvSpPr>
          <p:spPr bwMode="auto">
            <a:xfrm>
              <a:off x="3107" y="2341"/>
              <a:ext cx="1043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>
                  <a:solidFill>
                    <a:schemeClr val="accent2"/>
                  </a:solidFill>
                </a:rPr>
                <a:t>Grupos acilo</a:t>
              </a:r>
            </a:p>
          </p:txBody>
        </p:sp>
        <p:sp>
          <p:nvSpPr>
            <p:cNvPr id="21520" name="Line 53"/>
            <p:cNvSpPr>
              <a:spLocks noChangeShapeType="1"/>
            </p:cNvSpPr>
            <p:nvPr/>
          </p:nvSpPr>
          <p:spPr bwMode="auto">
            <a:xfrm>
              <a:off x="4377" y="2432"/>
              <a:ext cx="409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21" name="Line 66"/>
            <p:cNvSpPr>
              <a:spLocks noChangeShapeType="1"/>
            </p:cNvSpPr>
            <p:nvPr/>
          </p:nvSpPr>
          <p:spPr bwMode="auto">
            <a:xfrm>
              <a:off x="2880" y="2478"/>
              <a:ext cx="18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22" name="Line 67"/>
            <p:cNvSpPr>
              <a:spLocks noChangeShapeType="1"/>
            </p:cNvSpPr>
            <p:nvPr/>
          </p:nvSpPr>
          <p:spPr bwMode="auto">
            <a:xfrm>
              <a:off x="1655" y="2478"/>
              <a:ext cx="136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s-PE"/>
            </a:p>
          </p:txBody>
        </p:sp>
        <p:sp>
          <p:nvSpPr>
            <p:cNvPr id="21523" name="Text Box 68"/>
            <p:cNvSpPr txBox="1">
              <a:spLocks noChangeArrowheads="1"/>
            </p:cNvSpPr>
            <p:nvPr/>
          </p:nvSpPr>
          <p:spPr bwMode="auto">
            <a:xfrm>
              <a:off x="4876" y="2251"/>
              <a:ext cx="635" cy="23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" b="1" i="1" dirty="0" err="1">
                  <a:solidFill>
                    <a:schemeClr val="accent2"/>
                  </a:solidFill>
                </a:rPr>
                <a:t>Tiolasa</a:t>
              </a:r>
              <a:endParaRPr lang="es-ES" b="1" i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62" name="61 Elipse"/>
          <p:cNvSpPr/>
          <p:nvPr/>
        </p:nvSpPr>
        <p:spPr>
          <a:xfrm>
            <a:off x="2500298" y="1000108"/>
            <a:ext cx="2214578" cy="564357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62 CuadroTexto"/>
          <p:cNvSpPr txBox="1"/>
          <p:nvPr/>
        </p:nvSpPr>
        <p:spPr>
          <a:xfrm>
            <a:off x="4500562" y="1071546"/>
            <a:ext cx="2544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Grupo</a:t>
            </a:r>
            <a:r>
              <a:rPr lang="en-US" dirty="0"/>
              <a:t>/s </a:t>
            </a:r>
            <a:r>
              <a:rPr lang="en-US" dirty="0" err="1"/>
              <a:t>transportado</a:t>
            </a:r>
            <a:r>
              <a:rPr lang="en-US" dirty="0"/>
              <a:t>/s</a:t>
            </a:r>
          </a:p>
        </p:txBody>
      </p:sp>
      <p:sp>
        <p:nvSpPr>
          <p:cNvPr id="64" name="63 CuadroTexto"/>
          <p:cNvSpPr txBox="1"/>
          <p:nvPr/>
        </p:nvSpPr>
        <p:spPr>
          <a:xfrm>
            <a:off x="7572396" y="1071546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ENZIMAS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1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1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1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1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/>
      <p:bldP spid="6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476250"/>
            <a:ext cx="4537075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1"/>
          <p:cNvPicPr>
            <a:picLocks noChangeAspect="1" noChangeArrowheads="1"/>
          </p:cNvPicPr>
          <p:nvPr/>
        </p:nvPicPr>
        <p:blipFill>
          <a:blip r:embed="rId2"/>
          <a:srcRect t="19760" r="41287" b="-1253"/>
          <a:stretch>
            <a:fillRect/>
          </a:stretch>
        </p:blipFill>
        <p:spPr bwMode="auto">
          <a:xfrm>
            <a:off x="1763713" y="1628775"/>
            <a:ext cx="266382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1"/>
          <p:cNvPicPr>
            <a:picLocks noChangeAspect="1" noChangeArrowheads="1"/>
          </p:cNvPicPr>
          <p:nvPr/>
        </p:nvPicPr>
        <p:blipFill>
          <a:blip r:embed="rId2"/>
          <a:srcRect l="19034" t="44447" b="13554"/>
          <a:stretch>
            <a:fillRect/>
          </a:stretch>
        </p:blipFill>
        <p:spPr bwMode="auto">
          <a:xfrm>
            <a:off x="2627313" y="3068638"/>
            <a:ext cx="3673475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1"/>
          <p:cNvPicPr>
            <a:picLocks noChangeAspect="1" noChangeArrowheads="1"/>
          </p:cNvPicPr>
          <p:nvPr/>
        </p:nvPicPr>
        <p:blipFill>
          <a:blip r:embed="rId2"/>
          <a:srcRect l="33345" t="80267" r="1608"/>
          <a:stretch>
            <a:fillRect/>
          </a:stretch>
        </p:blipFill>
        <p:spPr bwMode="auto">
          <a:xfrm>
            <a:off x="3275013" y="5157788"/>
            <a:ext cx="2951162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1"/>
          <p:cNvPicPr>
            <a:picLocks noChangeAspect="1" noChangeArrowheads="1"/>
          </p:cNvPicPr>
          <p:nvPr/>
        </p:nvPicPr>
        <p:blipFill>
          <a:blip r:embed="rId2"/>
          <a:srcRect l="42862" r="9517" b="55525"/>
          <a:stretch>
            <a:fillRect/>
          </a:stretch>
        </p:blipFill>
        <p:spPr bwMode="auto">
          <a:xfrm>
            <a:off x="3708400" y="476250"/>
            <a:ext cx="2160588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0" name="Text Box 12"/>
          <p:cNvSpPr txBox="1">
            <a:spLocks noChangeArrowheads="1"/>
          </p:cNvSpPr>
          <p:nvPr/>
        </p:nvSpPr>
        <p:spPr bwMode="auto">
          <a:xfrm rot="-5400000">
            <a:off x="-1885156" y="3130877"/>
            <a:ext cx="5832475" cy="523220"/>
          </a:xfrm>
          <a:prstGeom prst="rect">
            <a:avLst/>
          </a:prstGeom>
          <a:solidFill>
            <a:schemeClr val="bg1"/>
          </a:solidFill>
          <a:ln w="31750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_tradnl" sz="2800" b="1" dirty="0">
                <a:solidFill>
                  <a:srgbClr val="0000FF"/>
                </a:solidFill>
                <a:latin typeface="Times"/>
              </a:rPr>
              <a:t>METABOLISMO INTERMEDIO</a:t>
            </a: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6496050" y="4316413"/>
            <a:ext cx="23971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s-ES_tradnl" sz="2000" b="1" i="1" dirty="0">
                <a:solidFill>
                  <a:srgbClr val="660066"/>
                </a:solidFill>
              </a:rPr>
              <a:t>Conjunto de reacciones químicas que tienen lugar en las células y tejidos</a:t>
            </a:r>
            <a:r>
              <a:rPr lang="es-ES_tradnl" sz="2000" i="1" dirty="0">
                <a:solidFill>
                  <a:srgbClr val="660066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301" name="Rectangle 5"/>
          <p:cNvSpPr>
            <a:spLocks noGrp="1" noChangeArrowheads="1"/>
          </p:cNvSpPr>
          <p:nvPr>
            <p:ph idx="1"/>
          </p:nvPr>
        </p:nvSpPr>
        <p:spPr>
          <a:xfrm>
            <a:off x="468313" y="571480"/>
            <a:ext cx="8280400" cy="3643338"/>
          </a:xfrm>
          <a:solidFill>
            <a:schemeClr val="bg1"/>
          </a:solidFill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es-AR" sz="2400" b="1" dirty="0">
                <a:solidFill>
                  <a:srgbClr val="FF0000"/>
                </a:solidFill>
                <a:latin typeface="Berlin Sans FB Demi" pitchFamily="34" charset="0"/>
              </a:rPr>
              <a:t>Ningún organismo puede vivir sin ENZIMAS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es-AR" sz="2400" b="1" dirty="0">
              <a:latin typeface="Berlin Sans FB Demi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es-AR" sz="2400" dirty="0">
                <a:latin typeface="Berlin Sans FB Demi" pitchFamily="34" charset="0"/>
              </a:rPr>
              <a:t>La mayoría de las reacciones deben ser catalizadas para que ocurran en el tiempo y el momento que la célula lo requiere.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es-AR" sz="2400" dirty="0">
              <a:latin typeface="Berlin Sans FB Demi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es-AR" sz="2400" dirty="0">
                <a:latin typeface="Berlin Sans FB Demi" pitchFamily="34" charset="0"/>
              </a:rPr>
              <a:t>Las enzimas en general son proteínas que deben ser sintetizadas correctamente, con la estructura primaria, secundaria, terciaria y cuaternaria, si la tuvieran, de toda proteína.</a:t>
            </a:r>
          </a:p>
        </p:txBody>
      </p:sp>
      <p:pic>
        <p:nvPicPr>
          <p:cNvPr id="3" name="2 Imagen" descr="enzim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446" y="4000504"/>
            <a:ext cx="2643230" cy="2643230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785786" y="4572008"/>
            <a:ext cx="4429156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AR" sz="2400" dirty="0">
                <a:solidFill>
                  <a:srgbClr val="FF0000"/>
                </a:solidFill>
                <a:latin typeface="Berlin Sans FB Demi" pitchFamily="34" charset="0"/>
              </a:rPr>
              <a:t>Cualquier alteración de la síntesis de estas proteínas puede llevar a una patología.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33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33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01" grpId="0" uiExpand="1" build="p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 descr="Diagonal hacia arriba clara"/>
          <p:cNvSpPr>
            <a:spLocks noGrp="1" noChangeArrowheads="1"/>
          </p:cNvSpPr>
          <p:nvPr>
            <p:ph idx="1"/>
          </p:nvPr>
        </p:nvSpPr>
        <p:spPr>
          <a:xfrm>
            <a:off x="457200" y="1357313"/>
            <a:ext cx="8229600" cy="4525962"/>
          </a:xfrm>
          <a:solidFill>
            <a:schemeClr val="bg1">
              <a:lumMod val="85000"/>
            </a:schemeClr>
          </a:solidFill>
          <a:ln>
            <a:solidFill>
              <a:srgbClr val="5A1AE8"/>
            </a:solidFill>
          </a:ln>
        </p:spPr>
        <p:txBody>
          <a:bodyPr>
            <a:normAutofit/>
          </a:bodyPr>
          <a:lstStyle/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dirty="0">
                <a:solidFill>
                  <a:srgbClr val="0000FF"/>
                </a:solidFill>
                <a:latin typeface="Berlin Sans FB" pitchFamily="34" charset="0"/>
              </a:rPr>
              <a:t>Transformación de moléculas de nutrientes simples en moléculas mas complejas, y viceversa.</a:t>
            </a:r>
          </a:p>
          <a:p>
            <a:pPr marL="365760" indent="-256032" algn="just" fontAlgn="auto">
              <a:spcAft>
                <a:spcPts val="0"/>
              </a:spcAft>
              <a:buFontTx/>
              <a:buNone/>
              <a:defRPr/>
            </a:pPr>
            <a:endParaRPr lang="es-ES" dirty="0">
              <a:solidFill>
                <a:srgbClr val="0000FF"/>
              </a:solidFill>
              <a:latin typeface="Berlin Sans FB" pitchFamily="34" charset="0"/>
            </a:endParaRP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dirty="0">
                <a:solidFill>
                  <a:srgbClr val="0000FF"/>
                </a:solidFill>
                <a:latin typeface="Berlin Sans FB" pitchFamily="34" charset="0"/>
              </a:rPr>
              <a:t>Extracción de energía desde </a:t>
            </a:r>
            <a:r>
              <a:rPr lang="es-ES" dirty="0" err="1">
                <a:solidFill>
                  <a:srgbClr val="0000FF"/>
                </a:solidFill>
                <a:latin typeface="Berlin Sans FB" pitchFamily="34" charset="0"/>
              </a:rPr>
              <a:t>metabolitos</a:t>
            </a:r>
            <a:r>
              <a:rPr lang="es-ES" dirty="0">
                <a:solidFill>
                  <a:srgbClr val="0000FF"/>
                </a:solidFill>
                <a:latin typeface="Berlin Sans FB" pitchFamily="34" charset="0"/>
              </a:rPr>
              <a:t> combustibles o compuestos degradables por oxidación.</a:t>
            </a:r>
          </a:p>
          <a:p>
            <a:pPr marL="365760" indent="-256032" algn="just" fontAlgn="auto">
              <a:spcAft>
                <a:spcPts val="0"/>
              </a:spcAft>
              <a:buFontTx/>
              <a:buNone/>
              <a:defRPr/>
            </a:pPr>
            <a:endParaRPr lang="es-ES" dirty="0">
              <a:solidFill>
                <a:srgbClr val="0000FF"/>
              </a:solidFill>
              <a:latin typeface="Berlin Sans FB" pitchFamily="34" charset="0"/>
            </a:endParaRP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dirty="0">
                <a:solidFill>
                  <a:srgbClr val="0000FF"/>
                </a:solidFill>
                <a:latin typeface="Berlin Sans FB" pitchFamily="34" charset="0"/>
              </a:rPr>
              <a:t>Polimerización de subunidades para formar macromoléculas, etc.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71414"/>
            <a:ext cx="8229600" cy="1143000"/>
          </a:xfrm>
          <a:solidFill>
            <a:srgbClr val="92D050"/>
          </a:solidFill>
          <a:ln>
            <a:solidFill>
              <a:srgbClr val="5A1AE8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" dirty="0">
                <a:solidFill>
                  <a:schemeClr val="accent6">
                    <a:lumMod val="50000"/>
                  </a:schemeClr>
                </a:solidFill>
              </a:rPr>
              <a:t>FUNCION DE LAS ENZIMAS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 descr="Diagonal hacia arriba clara"/>
          <p:cNvSpPr>
            <a:spLocks noGrp="1" noChangeArrowheads="1"/>
          </p:cNvSpPr>
          <p:nvPr>
            <p:ph idx="1"/>
          </p:nvPr>
        </p:nvSpPr>
        <p:spPr>
          <a:xfrm>
            <a:off x="485775" y="1143000"/>
            <a:ext cx="8229600" cy="4786313"/>
          </a:xfrm>
          <a:solidFill>
            <a:schemeClr val="bg1">
              <a:lumMod val="85000"/>
            </a:schemeClr>
          </a:solidFill>
          <a:ln w="38100">
            <a:solidFill>
              <a:srgbClr val="5A1AE8"/>
            </a:solidFill>
          </a:ln>
        </p:spPr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dirty="0"/>
              <a:t>Transformación de moléculas complejas en moléculas simples y viceversa</a:t>
            </a:r>
          </a:p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endParaRPr lang="es-ES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71414"/>
            <a:ext cx="8229600" cy="922337"/>
          </a:xfrm>
          <a:solidFill>
            <a:srgbClr val="92D050"/>
          </a:solidFill>
          <a:ln>
            <a:solidFill>
              <a:srgbClr val="5A1AE8"/>
            </a:solidFill>
          </a:ln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ES" sz="3200" dirty="0"/>
              <a:t>Ejemplos de transformaciones mediadas por enzimas</a:t>
            </a:r>
          </a:p>
        </p:txBody>
      </p:sp>
      <p:sp>
        <p:nvSpPr>
          <p:cNvPr id="2054" name="Oval 6"/>
          <p:cNvSpPr>
            <a:spLocks noChangeArrowheads="1"/>
          </p:cNvSpPr>
          <p:nvPr/>
        </p:nvSpPr>
        <p:spPr bwMode="auto">
          <a:xfrm>
            <a:off x="857250" y="2574925"/>
            <a:ext cx="1439863" cy="7921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AR" sz="2800"/>
              <a:t>PAN</a:t>
            </a:r>
            <a:endParaRPr lang="es-MX" sz="2800"/>
          </a:p>
        </p:txBody>
      </p:sp>
      <p:sp>
        <p:nvSpPr>
          <p:cNvPr id="2055" name="Oval 7"/>
          <p:cNvSpPr>
            <a:spLocks noChangeArrowheads="1"/>
          </p:cNvSpPr>
          <p:nvPr/>
        </p:nvSpPr>
        <p:spPr bwMode="auto">
          <a:xfrm>
            <a:off x="785813" y="3438525"/>
            <a:ext cx="1439862" cy="7921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AR" sz="2800"/>
              <a:t>PAPAS</a:t>
            </a:r>
            <a:endParaRPr lang="es-MX" sz="2800"/>
          </a:p>
        </p:txBody>
      </p:sp>
      <p:sp>
        <p:nvSpPr>
          <p:cNvPr id="2056" name="Oval 8"/>
          <p:cNvSpPr>
            <a:spLocks noChangeArrowheads="1"/>
          </p:cNvSpPr>
          <p:nvPr/>
        </p:nvSpPr>
        <p:spPr bwMode="auto">
          <a:xfrm>
            <a:off x="785813" y="4375150"/>
            <a:ext cx="1439862" cy="7921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AR" sz="2800"/>
              <a:t>ARROZ</a:t>
            </a:r>
            <a:endParaRPr lang="es-MX" sz="2800"/>
          </a:p>
        </p:txBody>
      </p:sp>
      <p:sp>
        <p:nvSpPr>
          <p:cNvPr id="2057" name="AutoShape 9"/>
          <p:cNvSpPr>
            <a:spLocks/>
          </p:cNvSpPr>
          <p:nvPr/>
        </p:nvSpPr>
        <p:spPr bwMode="auto">
          <a:xfrm>
            <a:off x="2513013" y="2646363"/>
            <a:ext cx="792162" cy="2303462"/>
          </a:xfrm>
          <a:prstGeom prst="rightBrace">
            <a:avLst>
              <a:gd name="adj1" fmla="val 2423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3162300" y="3149600"/>
            <a:ext cx="1655763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AR" sz="2800" b="1" dirty="0"/>
              <a:t>ALMIDON</a:t>
            </a:r>
            <a:endParaRPr lang="es-MX" sz="2800" b="1" dirty="0"/>
          </a:p>
        </p:txBody>
      </p:sp>
      <p:sp>
        <p:nvSpPr>
          <p:cNvPr id="2059" name="AutoShape 11"/>
          <p:cNvSpPr>
            <a:spLocks noChangeArrowheads="1"/>
          </p:cNvSpPr>
          <p:nvPr/>
        </p:nvSpPr>
        <p:spPr bwMode="auto">
          <a:xfrm>
            <a:off x="4962525" y="3222625"/>
            <a:ext cx="863600" cy="217488"/>
          </a:xfrm>
          <a:prstGeom prst="curvedDownArrow">
            <a:avLst>
              <a:gd name="adj1" fmla="val 79416"/>
              <a:gd name="adj2" fmla="val 158832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6000760" y="5000636"/>
            <a:ext cx="2393961" cy="69375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s-AR" sz="2800" b="1" dirty="0"/>
              <a:t>GLUCOGENO</a:t>
            </a:r>
            <a:endParaRPr lang="es-MX" sz="2800" b="1" dirty="0"/>
          </a:p>
        </p:txBody>
      </p:sp>
      <p:sp>
        <p:nvSpPr>
          <p:cNvPr id="2065" name="Oval 17"/>
          <p:cNvSpPr>
            <a:spLocks noChangeArrowheads="1"/>
          </p:cNvSpPr>
          <p:nvPr/>
        </p:nvSpPr>
        <p:spPr bwMode="auto">
          <a:xfrm>
            <a:off x="5826125" y="2933700"/>
            <a:ext cx="2303463" cy="10080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AR" sz="2800" dirty="0" err="1"/>
              <a:t>nGLUCOSA</a:t>
            </a:r>
            <a:endParaRPr lang="es-MX" sz="2800" b="1" dirty="0"/>
          </a:p>
        </p:txBody>
      </p:sp>
      <p:sp>
        <p:nvSpPr>
          <p:cNvPr id="2066" name="Line 18"/>
          <p:cNvSpPr>
            <a:spLocks noChangeShapeType="1"/>
          </p:cNvSpPr>
          <p:nvPr/>
        </p:nvSpPr>
        <p:spPr bwMode="auto">
          <a:xfrm flipH="1">
            <a:off x="5394325" y="2501900"/>
            <a:ext cx="360363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5249863" y="2214563"/>
            <a:ext cx="1728787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AR" sz="2800" b="1" dirty="0">
                <a:solidFill>
                  <a:srgbClr val="FF0000"/>
                </a:solidFill>
              </a:rPr>
              <a:t>ENZIMAS</a:t>
            </a:r>
            <a:endParaRPr lang="es-MX" sz="2800" b="1" dirty="0">
              <a:solidFill>
                <a:srgbClr val="FF0000"/>
              </a:solidFill>
            </a:endParaRPr>
          </a:p>
        </p:txBody>
      </p:sp>
      <p:sp>
        <p:nvSpPr>
          <p:cNvPr id="2069" name="AutoShape 21"/>
          <p:cNvSpPr>
            <a:spLocks noChangeArrowheads="1"/>
          </p:cNvSpPr>
          <p:nvPr/>
        </p:nvSpPr>
        <p:spPr bwMode="auto">
          <a:xfrm>
            <a:off x="6929454" y="3870325"/>
            <a:ext cx="214314" cy="1130311"/>
          </a:xfrm>
          <a:prstGeom prst="downArrow">
            <a:avLst>
              <a:gd name="adj1" fmla="val 50000"/>
              <a:gd name="adj2" fmla="val 68923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6329363" y="4014788"/>
            <a:ext cx="1728787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AR" sz="2800" b="1" dirty="0">
                <a:solidFill>
                  <a:srgbClr val="FF0000"/>
                </a:solidFill>
              </a:rPr>
              <a:t>ENZIMAS</a:t>
            </a:r>
            <a:endParaRPr lang="es-MX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animBg="1"/>
      <p:bldP spid="2055" grpId="0" animBg="1"/>
      <p:bldP spid="2056" grpId="0" animBg="1"/>
      <p:bldP spid="2057" grpId="0" animBg="1"/>
      <p:bldP spid="2058" grpId="0" animBg="1"/>
      <p:bldP spid="2059" grpId="0" animBg="1"/>
      <p:bldP spid="2061" grpId="0" animBg="1"/>
      <p:bldP spid="2065" grpId="0" animBg="1"/>
      <p:bldP spid="2066" grpId="0" animBg="1"/>
      <p:bldP spid="2067" grpId="0" animBg="1"/>
      <p:bldP spid="2069" grpId="0" animBg="1"/>
      <p:bldP spid="207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Oval 2"/>
          <p:cNvSpPr>
            <a:spLocks noChangeArrowheads="1"/>
          </p:cNvSpPr>
          <p:nvPr/>
        </p:nvSpPr>
        <p:spPr bwMode="auto">
          <a:xfrm>
            <a:off x="250825" y="765175"/>
            <a:ext cx="1800225" cy="863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AR" sz="2800"/>
              <a:t>PANCETA</a:t>
            </a:r>
            <a:endParaRPr lang="es-MX" sz="2800"/>
          </a:p>
        </p:txBody>
      </p:sp>
      <p:sp>
        <p:nvSpPr>
          <p:cNvPr id="182275" name="Oval 3"/>
          <p:cNvSpPr>
            <a:spLocks noChangeArrowheads="1"/>
          </p:cNvSpPr>
          <p:nvPr/>
        </p:nvSpPr>
        <p:spPr bwMode="auto">
          <a:xfrm>
            <a:off x="271445" y="1844675"/>
            <a:ext cx="1800225" cy="863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AR" sz="2800" dirty="0"/>
              <a:t>CHIZITOS</a:t>
            </a:r>
            <a:endParaRPr lang="es-MX" sz="2800" dirty="0"/>
          </a:p>
        </p:txBody>
      </p:sp>
      <p:sp>
        <p:nvSpPr>
          <p:cNvPr id="182276" name="Oval 4"/>
          <p:cNvSpPr>
            <a:spLocks noChangeArrowheads="1"/>
          </p:cNvSpPr>
          <p:nvPr/>
        </p:nvSpPr>
        <p:spPr bwMode="auto">
          <a:xfrm>
            <a:off x="200008" y="3000372"/>
            <a:ext cx="1943100" cy="8651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AR" sz="2800"/>
              <a:t>CHORIZOS</a:t>
            </a:r>
            <a:endParaRPr lang="es-MX" sz="2800"/>
          </a:p>
        </p:txBody>
      </p:sp>
      <p:sp>
        <p:nvSpPr>
          <p:cNvPr id="182277" name="AutoShape 5"/>
          <p:cNvSpPr>
            <a:spLocks/>
          </p:cNvSpPr>
          <p:nvPr/>
        </p:nvSpPr>
        <p:spPr bwMode="auto">
          <a:xfrm>
            <a:off x="2051050" y="836613"/>
            <a:ext cx="576263" cy="3024187"/>
          </a:xfrm>
          <a:prstGeom prst="rightBrace">
            <a:avLst>
              <a:gd name="adj1" fmla="val 437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82278" name="Rectangle 6"/>
          <p:cNvSpPr>
            <a:spLocks noChangeArrowheads="1"/>
          </p:cNvSpPr>
          <p:nvPr/>
        </p:nvSpPr>
        <p:spPr bwMode="auto">
          <a:xfrm>
            <a:off x="2698750" y="1844675"/>
            <a:ext cx="1727200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AR" sz="2800" b="1" dirty="0"/>
              <a:t>GRASAS</a:t>
            </a:r>
          </a:p>
          <a:p>
            <a:pPr algn="ctr"/>
            <a:r>
              <a:rPr lang="es-AR" sz="2800" b="1" dirty="0"/>
              <a:t>(TG)</a:t>
            </a:r>
          </a:p>
        </p:txBody>
      </p:sp>
      <p:sp>
        <p:nvSpPr>
          <p:cNvPr id="182280" name="Oval 8"/>
          <p:cNvSpPr>
            <a:spLocks noChangeArrowheads="1"/>
          </p:cNvSpPr>
          <p:nvPr/>
        </p:nvSpPr>
        <p:spPr bwMode="auto">
          <a:xfrm>
            <a:off x="1333498" y="4365625"/>
            <a:ext cx="2952750" cy="15843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s-AR" sz="2800" b="1" dirty="0"/>
              <a:t>TRIGLICERIDOS</a:t>
            </a:r>
            <a:endParaRPr lang="es-MX" sz="2800" b="1" dirty="0"/>
          </a:p>
        </p:txBody>
      </p:sp>
      <p:sp>
        <p:nvSpPr>
          <p:cNvPr id="182282" name="Line 10"/>
          <p:cNvSpPr>
            <a:spLocks noChangeShapeType="1"/>
          </p:cNvSpPr>
          <p:nvPr/>
        </p:nvSpPr>
        <p:spPr bwMode="auto">
          <a:xfrm flipH="1" flipV="1">
            <a:off x="4429124" y="5112069"/>
            <a:ext cx="1293814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2283" name="Oval 11"/>
          <p:cNvSpPr>
            <a:spLocks noChangeArrowheads="1"/>
          </p:cNvSpPr>
          <p:nvPr/>
        </p:nvSpPr>
        <p:spPr bwMode="auto">
          <a:xfrm>
            <a:off x="5508625" y="1627189"/>
            <a:ext cx="3024188" cy="123030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AR" sz="2800" dirty="0"/>
              <a:t>MONO</a:t>
            </a:r>
          </a:p>
          <a:p>
            <a:pPr algn="ctr"/>
            <a:r>
              <a:rPr lang="es-AR" sz="2800" dirty="0"/>
              <a:t>GLICERIDOS</a:t>
            </a:r>
            <a:endParaRPr lang="es-MX" sz="2800" dirty="0"/>
          </a:p>
        </p:txBody>
      </p:sp>
      <p:sp>
        <p:nvSpPr>
          <p:cNvPr id="182285" name="AutoShape 13"/>
          <p:cNvSpPr>
            <a:spLocks noChangeArrowheads="1"/>
          </p:cNvSpPr>
          <p:nvPr/>
        </p:nvSpPr>
        <p:spPr bwMode="auto">
          <a:xfrm>
            <a:off x="4500563" y="1989138"/>
            <a:ext cx="863600" cy="217487"/>
          </a:xfrm>
          <a:prstGeom prst="curvedDownArrow">
            <a:avLst>
              <a:gd name="adj1" fmla="val 79416"/>
              <a:gd name="adj2" fmla="val 158832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PE"/>
          </a:p>
        </p:txBody>
      </p:sp>
      <p:sp>
        <p:nvSpPr>
          <p:cNvPr id="182287" name="Rectangle 15"/>
          <p:cNvSpPr>
            <a:spLocks noChangeArrowheads="1"/>
          </p:cNvSpPr>
          <p:nvPr/>
        </p:nvSpPr>
        <p:spPr bwMode="auto">
          <a:xfrm>
            <a:off x="4071934" y="1285860"/>
            <a:ext cx="1728787" cy="5032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AR" sz="2800" b="1" dirty="0">
                <a:solidFill>
                  <a:srgbClr val="FF0000"/>
                </a:solidFill>
              </a:rPr>
              <a:t>ENZIMAS</a:t>
            </a:r>
            <a:endParaRPr lang="es-MX" sz="2800" b="1" dirty="0">
              <a:solidFill>
                <a:srgbClr val="FF0000"/>
              </a:solidFill>
            </a:endParaRPr>
          </a:p>
        </p:txBody>
      </p:sp>
      <p:sp>
        <p:nvSpPr>
          <p:cNvPr id="182288" name="Line 16"/>
          <p:cNvSpPr>
            <a:spLocks noChangeShapeType="1"/>
          </p:cNvSpPr>
          <p:nvPr/>
        </p:nvSpPr>
        <p:spPr bwMode="auto">
          <a:xfrm>
            <a:off x="7019925" y="2997200"/>
            <a:ext cx="0" cy="10080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2289" name="Rectangle 17"/>
          <p:cNvSpPr>
            <a:spLocks noChangeArrowheads="1"/>
          </p:cNvSpPr>
          <p:nvPr/>
        </p:nvSpPr>
        <p:spPr bwMode="auto">
          <a:xfrm>
            <a:off x="6156325" y="3213100"/>
            <a:ext cx="1728788" cy="5032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AR" sz="2800" b="1" dirty="0">
                <a:solidFill>
                  <a:srgbClr val="FF0000"/>
                </a:solidFill>
              </a:rPr>
              <a:t>ENZIMAS</a:t>
            </a:r>
            <a:endParaRPr lang="es-MX" sz="2800" b="1" dirty="0">
              <a:solidFill>
                <a:srgbClr val="FF0000"/>
              </a:solidFill>
            </a:endParaRPr>
          </a:p>
        </p:txBody>
      </p:sp>
      <p:sp>
        <p:nvSpPr>
          <p:cNvPr id="182290" name="Oval 18"/>
          <p:cNvSpPr>
            <a:spLocks noChangeArrowheads="1"/>
          </p:cNvSpPr>
          <p:nvPr/>
        </p:nvSpPr>
        <p:spPr bwMode="auto">
          <a:xfrm>
            <a:off x="5795963" y="4076700"/>
            <a:ext cx="2808287" cy="19446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AR" sz="2800"/>
              <a:t>GLICEROL</a:t>
            </a:r>
          </a:p>
          <a:p>
            <a:pPr algn="ctr"/>
            <a:r>
              <a:rPr lang="es-AR" sz="2800"/>
              <a:t>+3 AC.GRASOS</a:t>
            </a:r>
            <a:endParaRPr lang="es-MX" sz="2800" b="1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4143372" y="4429132"/>
            <a:ext cx="1728788" cy="5032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AR" sz="2800" b="1" dirty="0">
                <a:solidFill>
                  <a:srgbClr val="FF0000"/>
                </a:solidFill>
              </a:rPr>
              <a:t>ENZIMAS</a:t>
            </a:r>
            <a:endParaRPr lang="es-MX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2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2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82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82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82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82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8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8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82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82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4" grpId="0" animBg="1"/>
      <p:bldP spid="182275" grpId="0" animBg="1"/>
      <p:bldP spid="182276" grpId="0" animBg="1"/>
      <p:bldP spid="182277" grpId="0" animBg="1"/>
      <p:bldP spid="182278" grpId="0" animBg="1"/>
      <p:bldP spid="182280" grpId="0" animBg="1"/>
      <p:bldP spid="182282" grpId="0" animBg="1"/>
      <p:bldP spid="182283" grpId="0" animBg="1"/>
      <p:bldP spid="182285" grpId="0" animBg="1"/>
      <p:bldP spid="182287" grpId="0" animBg="1"/>
      <p:bldP spid="182288" grpId="0" animBg="1"/>
      <p:bldP spid="182289" grpId="0" animBg="1"/>
      <p:bldP spid="182290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t="11610" b="11610"/>
          <a:stretch/>
        </p:blipFill>
        <p:spPr>
          <a:xfrm>
            <a:off x="395536" y="260648"/>
            <a:ext cx="6643077" cy="288032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t="11610" b="11610"/>
          <a:stretch/>
        </p:blipFill>
        <p:spPr>
          <a:xfrm>
            <a:off x="1691680" y="3501008"/>
            <a:ext cx="7307384" cy="3168352"/>
          </a:xfrm>
          <a:prstGeom prst="rect">
            <a:avLst/>
          </a:prstGeom>
        </p:spPr>
      </p:pic>
      <p:sp>
        <p:nvSpPr>
          <p:cNvPr id="5" name="Elipse 4"/>
          <p:cNvSpPr/>
          <p:nvPr/>
        </p:nvSpPr>
        <p:spPr>
          <a:xfrm>
            <a:off x="5652120" y="260648"/>
            <a:ext cx="1008112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lecha curvada hacia abajo 5"/>
          <p:cNvSpPr/>
          <p:nvPr/>
        </p:nvSpPr>
        <p:spPr>
          <a:xfrm rot="3165974">
            <a:off x="6228579" y="1082969"/>
            <a:ext cx="3426426" cy="1476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ectángulo redondeado 7"/>
          <p:cNvSpPr/>
          <p:nvPr/>
        </p:nvSpPr>
        <p:spPr>
          <a:xfrm>
            <a:off x="5220072" y="3861048"/>
            <a:ext cx="3384376" cy="28083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778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85875"/>
            <a:ext cx="8472488" cy="4525963"/>
          </a:xfrm>
          <a:solidFill>
            <a:schemeClr val="bg1">
              <a:lumMod val="85000"/>
            </a:schemeClr>
          </a:solidFill>
          <a:ln>
            <a:solidFill>
              <a:srgbClr val="5A1AE8"/>
            </a:solidFill>
          </a:ln>
        </p:spPr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800" b="1" dirty="0"/>
              <a:t>Oxido-reducción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s-ES" sz="2800" b="1" dirty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800" b="1" dirty="0"/>
              <a:t>Rotura y formación de enlaces C-C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endParaRPr lang="es-ES" sz="2800" b="1" dirty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800" b="1" dirty="0"/>
              <a:t>Reorganización interna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endParaRPr lang="es-ES" sz="2800" b="1" dirty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800" b="1" dirty="0"/>
              <a:t>Transferencia de grupos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endParaRPr lang="es-ES" sz="2800" b="1" dirty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800" b="1" dirty="0"/>
              <a:t>Reacciones de condensación</a:t>
            </a:r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80" y="71414"/>
            <a:ext cx="8686800" cy="1143000"/>
          </a:xfrm>
          <a:solidFill>
            <a:srgbClr val="92D050"/>
          </a:solidFill>
          <a:ln>
            <a:solidFill>
              <a:srgbClr val="5A1AE8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Tipos de reacciones catalizadas por enzimas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8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3" name="Rectangle 5"/>
          <p:cNvSpPr>
            <a:spLocks noGrp="1" noChangeArrowheads="1"/>
          </p:cNvSpPr>
          <p:nvPr>
            <p:ph idx="1"/>
          </p:nvPr>
        </p:nvSpPr>
        <p:spPr>
          <a:xfrm>
            <a:off x="179388" y="1143000"/>
            <a:ext cx="8685212" cy="514352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s-AR" sz="2400" b="1" dirty="0"/>
              <a:t>Al nombre del sustrato o del producto, se le agrega la terminación </a:t>
            </a:r>
            <a:r>
              <a:rPr lang="es-AR" sz="2400" b="1" u="sng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ASA</a:t>
            </a:r>
            <a:r>
              <a:rPr lang="es-AR" sz="2400" dirty="0"/>
              <a:t>. Por ejemplo:</a:t>
            </a:r>
          </a:p>
          <a:p>
            <a:pPr>
              <a:buFontTx/>
              <a:buNone/>
            </a:pPr>
            <a:r>
              <a:rPr lang="es-AR" sz="2400" b="1" dirty="0"/>
              <a:t>    </a:t>
            </a:r>
            <a:r>
              <a:rPr lang="es-AR" sz="2400" b="1" dirty="0" err="1">
                <a:solidFill>
                  <a:srgbClr val="0066FF"/>
                </a:solidFill>
              </a:rPr>
              <a:t>sacarasa</a:t>
            </a:r>
            <a:r>
              <a:rPr lang="es-AR" sz="2400" b="1" dirty="0">
                <a:solidFill>
                  <a:srgbClr val="0066FF"/>
                </a:solidFill>
              </a:rPr>
              <a:t>, ureasa, amilasa</a:t>
            </a:r>
            <a:r>
              <a:rPr lang="es-ES" sz="2400" b="1" dirty="0">
                <a:solidFill>
                  <a:srgbClr val="0066FF"/>
                </a:solidFill>
              </a:rPr>
              <a:t>, etc.</a:t>
            </a:r>
            <a:endParaRPr lang="es-ES" sz="2400" b="1" dirty="0"/>
          </a:p>
          <a:p>
            <a:r>
              <a:rPr lang="es-AR" sz="2400" b="1" dirty="0"/>
              <a:t>O a la reacción que catalizan, por ej.: </a:t>
            </a:r>
            <a:r>
              <a:rPr lang="es-AR" sz="2400" b="1" dirty="0" err="1">
                <a:solidFill>
                  <a:srgbClr val="0000FF"/>
                </a:solidFill>
              </a:rPr>
              <a:t>oxidoreductasa</a:t>
            </a:r>
            <a:r>
              <a:rPr lang="es-AR" sz="2400" b="1" dirty="0">
                <a:solidFill>
                  <a:srgbClr val="0000FF"/>
                </a:solidFill>
              </a:rPr>
              <a:t>, deshidrogenasa, </a:t>
            </a:r>
            <a:r>
              <a:rPr lang="es-AR" sz="2400" b="1" dirty="0" err="1">
                <a:solidFill>
                  <a:srgbClr val="0000FF"/>
                </a:solidFill>
              </a:rPr>
              <a:t>descarboxilasa</a:t>
            </a:r>
            <a:r>
              <a:rPr lang="es-AR" sz="2400" b="1" dirty="0">
                <a:solidFill>
                  <a:srgbClr val="0000FF"/>
                </a:solidFill>
              </a:rPr>
              <a:t>, etc</a:t>
            </a:r>
            <a:r>
              <a:rPr lang="es-AR" sz="2400" b="1" dirty="0"/>
              <a:t>. </a:t>
            </a:r>
          </a:p>
          <a:p>
            <a:r>
              <a:rPr lang="es-AR" sz="2400" b="1" dirty="0"/>
              <a:t>Otras tienen nombres </a:t>
            </a:r>
            <a:r>
              <a:rPr lang="es-AR" sz="2400" b="1" u="sng" dirty="0"/>
              <a:t>arbitrarios</a:t>
            </a:r>
            <a:r>
              <a:rPr lang="es-AR" sz="2400" b="1" dirty="0"/>
              <a:t>, como:</a:t>
            </a:r>
          </a:p>
          <a:p>
            <a:pPr>
              <a:buFontTx/>
              <a:buNone/>
            </a:pPr>
            <a:r>
              <a:rPr lang="es-AR" sz="2400" b="1" dirty="0"/>
              <a:t>   </a:t>
            </a:r>
            <a:r>
              <a:rPr lang="es-AR" sz="2400" b="1" dirty="0">
                <a:solidFill>
                  <a:srgbClr val="0066FF"/>
                </a:solidFill>
              </a:rPr>
              <a:t>ptialina salival, pepsina del jugo gástrico, tripsina, etc.</a:t>
            </a:r>
          </a:p>
          <a:p>
            <a:pPr>
              <a:buFontTx/>
              <a:buNone/>
            </a:pPr>
            <a:r>
              <a:rPr lang="es-AR" sz="2400" b="1" dirty="0"/>
              <a:t> </a:t>
            </a:r>
          </a:p>
          <a:p>
            <a:r>
              <a:rPr lang="es-AR" sz="2400" b="1" dirty="0"/>
              <a:t>Cada enzima tiene un nombre y un numero asignado por la Comisión Internacional de Enzimas. Por ej.: </a:t>
            </a:r>
            <a:r>
              <a:rPr lang="es-AR" sz="2400" b="1" dirty="0">
                <a:solidFill>
                  <a:srgbClr val="0000FF"/>
                </a:solidFill>
              </a:rPr>
              <a:t>Lactato deshidrogenasa </a:t>
            </a:r>
            <a:r>
              <a:rPr lang="es-AR" sz="2400" b="1" dirty="0"/>
              <a:t>(EC 1.1.1.27) </a:t>
            </a:r>
            <a:endParaRPr lang="es-MX" sz="2400" b="1" dirty="0"/>
          </a:p>
        </p:txBody>
      </p:sp>
      <p:sp>
        <p:nvSpPr>
          <p:cNvPr id="186372" name="Rectangle 4"/>
          <p:cNvSpPr>
            <a:spLocks noGrp="1" noChangeArrowheads="1"/>
          </p:cNvSpPr>
          <p:nvPr>
            <p:ph type="title"/>
          </p:nvPr>
        </p:nvSpPr>
        <p:spPr>
          <a:xfrm>
            <a:off x="547659" y="4746"/>
            <a:ext cx="8229600" cy="993775"/>
          </a:xfrm>
          <a:solidFill>
            <a:srgbClr val="92D050"/>
          </a:soli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s-AR" sz="3600">
                <a:solidFill>
                  <a:schemeClr val="tx1"/>
                </a:solidFill>
              </a:rPr>
              <a:t>DENOMINACION DE LAS ENZIMAS</a:t>
            </a:r>
            <a:endParaRPr lang="es-MX" sz="3600">
              <a:solidFill>
                <a:schemeClr val="tx1"/>
              </a:solidFill>
            </a:endParaRPr>
          </a:p>
        </p:txBody>
      </p:sp>
      <p:grpSp>
        <p:nvGrpSpPr>
          <p:cNvPr id="33801" name="Group 9"/>
          <p:cNvGrpSpPr>
            <a:grpSpLocks/>
          </p:cNvGrpSpPr>
          <p:nvPr/>
        </p:nvGrpSpPr>
        <p:grpSpPr bwMode="auto">
          <a:xfrm>
            <a:off x="395288" y="5499125"/>
            <a:ext cx="7993062" cy="730250"/>
            <a:chOff x="249" y="3203"/>
            <a:chExt cx="5035" cy="460"/>
          </a:xfrm>
        </p:grpSpPr>
        <p:sp>
          <p:nvSpPr>
            <p:cNvPr id="33799" name="Text Box 24"/>
            <p:cNvSpPr txBox="1">
              <a:spLocks noChangeArrowheads="1"/>
            </p:cNvSpPr>
            <p:nvPr/>
          </p:nvSpPr>
          <p:spPr bwMode="auto">
            <a:xfrm>
              <a:off x="521" y="3203"/>
              <a:ext cx="47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" b="1"/>
                <a:t>Clase    -    subclase    -    subsubclase    -     nº de orden</a:t>
              </a:r>
            </a:p>
          </p:txBody>
        </p:sp>
        <p:sp>
          <p:nvSpPr>
            <p:cNvPr id="33800" name="Text Box 25"/>
            <p:cNvSpPr txBox="1">
              <a:spLocks noChangeArrowheads="1"/>
            </p:cNvSpPr>
            <p:nvPr/>
          </p:nvSpPr>
          <p:spPr bwMode="auto">
            <a:xfrm>
              <a:off x="249" y="3430"/>
              <a:ext cx="471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b="1" dirty="0"/>
                <a:t>                    1</a:t>
              </a:r>
              <a:r>
                <a:rPr lang="es-ES" dirty="0"/>
                <a:t>                    </a:t>
              </a:r>
              <a:r>
                <a:rPr lang="es-ES" b="1" dirty="0"/>
                <a:t>1 </a:t>
              </a:r>
              <a:r>
                <a:rPr lang="es-ES" dirty="0"/>
                <a:t>                         </a:t>
              </a:r>
              <a:r>
                <a:rPr lang="es-ES" b="1" dirty="0"/>
                <a:t>1</a:t>
              </a:r>
              <a:r>
                <a:rPr lang="es-ES" dirty="0"/>
                <a:t>                         </a:t>
              </a:r>
              <a:r>
                <a:rPr lang="es-ES" b="1" dirty="0"/>
                <a:t>27</a:t>
              </a:r>
              <a:endParaRPr lang="es-ES" b="1" i="1" dirty="0">
                <a:solidFill>
                  <a:schemeClr val="accent2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6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63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863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63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863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863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863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3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1" name="Rectangle 21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811196"/>
          </a:xfr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solidFill>
              <a:srgbClr val="5A1AE8"/>
            </a:solidFill>
          </a:ln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4000"/>
              <a:t>Cómo se clasifican las enzimas???</a:t>
            </a:r>
          </a:p>
        </p:txBody>
      </p:sp>
      <p:pic>
        <p:nvPicPr>
          <p:cNvPr id="71688" name="Picture 8" descr="T110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bright="-30000" contrast="46000"/>
          </a:blip>
          <a:srcRect l="36856" t="11795" r="22331" b="78061"/>
          <a:stretch>
            <a:fillRect/>
          </a:stretch>
        </p:blipFill>
        <p:spPr>
          <a:xfrm>
            <a:off x="3467069" y="1714489"/>
            <a:ext cx="5176897" cy="1141154"/>
          </a:xfrm>
          <a:noFill/>
        </p:spPr>
      </p:pic>
      <p:pic>
        <p:nvPicPr>
          <p:cNvPr id="71697" name="Picture 17" descr="T110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lum bright="-30000" contrast="46000"/>
          </a:blip>
          <a:srcRect l="33842" t="24641" r="7707" b="59102"/>
          <a:stretch>
            <a:fillRect/>
          </a:stretch>
        </p:blipFill>
        <p:spPr>
          <a:xfrm>
            <a:off x="2796445" y="4183094"/>
            <a:ext cx="6133273" cy="1523991"/>
          </a:xfrm>
          <a:noFill/>
        </p:spPr>
      </p:pic>
      <p:sp>
        <p:nvSpPr>
          <p:cNvPr id="71691" name="Text Box 11"/>
          <p:cNvSpPr txBox="1">
            <a:spLocks noChangeArrowheads="1"/>
          </p:cNvSpPr>
          <p:nvPr/>
        </p:nvSpPr>
        <p:spPr bwMode="auto">
          <a:xfrm>
            <a:off x="500090" y="1357298"/>
            <a:ext cx="295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i="1"/>
              <a:t>1-OXIDORREDUCTASAS</a:t>
            </a:r>
          </a:p>
        </p:txBody>
      </p:sp>
      <p:sp>
        <p:nvSpPr>
          <p:cNvPr id="71693" name="Text Box 13"/>
          <p:cNvSpPr txBox="1">
            <a:spLocks noChangeArrowheads="1"/>
          </p:cNvSpPr>
          <p:nvPr/>
        </p:nvSpPr>
        <p:spPr bwMode="auto">
          <a:xfrm>
            <a:off x="250825" y="3643314"/>
            <a:ext cx="26654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i="1"/>
              <a:t>2. TRANSFERASAS</a:t>
            </a:r>
          </a:p>
        </p:txBody>
      </p:sp>
      <p:sp>
        <p:nvSpPr>
          <p:cNvPr id="71694" name="Text Box 14"/>
          <p:cNvSpPr txBox="1">
            <a:spLocks noChangeArrowheads="1"/>
          </p:cNvSpPr>
          <p:nvPr/>
        </p:nvSpPr>
        <p:spPr bwMode="auto">
          <a:xfrm>
            <a:off x="717578" y="2076436"/>
            <a:ext cx="27368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 i="1" dirty="0">
                <a:solidFill>
                  <a:srgbClr val="FF0000"/>
                </a:solidFill>
              </a:rPr>
              <a:t>Lactato deshidrogenasa </a:t>
            </a:r>
            <a:r>
              <a:rPr lang="es-ES" sz="1600" b="1" i="1" dirty="0"/>
              <a:t>(EC 1.1.1.27)</a:t>
            </a:r>
          </a:p>
        </p:txBody>
      </p:sp>
      <p:sp>
        <p:nvSpPr>
          <p:cNvPr id="71695" name="Text Box 15"/>
          <p:cNvSpPr txBox="1">
            <a:spLocks noChangeArrowheads="1"/>
          </p:cNvSpPr>
          <p:nvPr/>
        </p:nvSpPr>
        <p:spPr bwMode="auto">
          <a:xfrm>
            <a:off x="539750" y="4506914"/>
            <a:ext cx="2017713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 i="1" dirty="0" err="1">
                <a:solidFill>
                  <a:srgbClr val="FF0000"/>
                </a:solidFill>
              </a:rPr>
              <a:t>Hexoquinasa</a:t>
            </a:r>
            <a:endParaRPr lang="es-ES" sz="1600" b="1" i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es-ES" sz="1600" b="1" i="1" dirty="0"/>
              <a:t>(EC 2.7.1.2)</a:t>
            </a:r>
          </a:p>
        </p:txBody>
      </p:sp>
      <p:sp>
        <p:nvSpPr>
          <p:cNvPr id="71707" name="Line 27"/>
          <p:cNvSpPr>
            <a:spLocks noChangeShapeType="1"/>
          </p:cNvSpPr>
          <p:nvPr/>
        </p:nvSpPr>
        <p:spPr bwMode="auto">
          <a:xfrm flipH="1" flipV="1">
            <a:off x="4572000" y="2403779"/>
            <a:ext cx="26517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1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1" grpId="0"/>
      <p:bldP spid="71693" grpId="0"/>
      <p:bldP spid="71694" grpId="0"/>
      <p:bldP spid="71695" grpId="0"/>
      <p:bldP spid="7170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2" name="Picture 4" descr="T110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lum bright="-30000" contrast="46000"/>
          </a:blip>
          <a:srcRect l="36403" t="62680" r="14850" b="28995"/>
          <a:stretch>
            <a:fillRect/>
          </a:stretch>
        </p:blipFill>
        <p:spPr>
          <a:xfrm>
            <a:off x="3143240" y="2297095"/>
            <a:ext cx="5435600" cy="792163"/>
          </a:xfrm>
          <a:noFill/>
        </p:spPr>
      </p:pic>
      <p:pic>
        <p:nvPicPr>
          <p:cNvPr id="78863" name="Picture 15" descr="T110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lum bright="-30000" contrast="46000"/>
          </a:blip>
          <a:srcRect l="37399" t="74973" r="23468" b="16180"/>
          <a:stretch>
            <a:fillRect/>
          </a:stretch>
        </p:blipFill>
        <p:spPr>
          <a:xfrm>
            <a:off x="3152769" y="3779846"/>
            <a:ext cx="4738687" cy="792162"/>
          </a:xfrm>
          <a:noFill/>
        </p:spPr>
      </p:pic>
      <p:pic>
        <p:nvPicPr>
          <p:cNvPr id="78866" name="Picture 18" descr="T110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lum bright="-30000" contrast="46000"/>
          </a:blip>
          <a:srcRect l="36403" t="88600" r="3391" b="4117"/>
          <a:stretch>
            <a:fillRect/>
          </a:stretch>
        </p:blipFill>
        <p:spPr>
          <a:xfrm>
            <a:off x="2571736" y="5422919"/>
            <a:ext cx="6084887" cy="792163"/>
          </a:xfrm>
          <a:noFill/>
        </p:spPr>
      </p:pic>
      <p:sp>
        <p:nvSpPr>
          <p:cNvPr id="78855" name="Text Box 7"/>
          <p:cNvSpPr txBox="1">
            <a:spLocks noChangeArrowheads="1"/>
          </p:cNvSpPr>
          <p:nvPr/>
        </p:nvSpPr>
        <p:spPr bwMode="auto">
          <a:xfrm>
            <a:off x="468313" y="1928802"/>
            <a:ext cx="1439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4. </a:t>
            </a:r>
            <a:r>
              <a:rPr lang="es-ES" b="1" i="1"/>
              <a:t>LIASAS</a:t>
            </a:r>
          </a:p>
        </p:txBody>
      </p:sp>
      <p:sp>
        <p:nvSpPr>
          <p:cNvPr id="78856" name="Text Box 8"/>
          <p:cNvSpPr txBox="1">
            <a:spLocks noChangeArrowheads="1"/>
          </p:cNvSpPr>
          <p:nvPr/>
        </p:nvSpPr>
        <p:spPr bwMode="auto">
          <a:xfrm>
            <a:off x="428596" y="3429000"/>
            <a:ext cx="2016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5. </a:t>
            </a:r>
            <a:r>
              <a:rPr lang="es-ES" b="1" i="1"/>
              <a:t>ISOMERASAS</a:t>
            </a:r>
          </a:p>
        </p:txBody>
      </p:sp>
      <p:sp>
        <p:nvSpPr>
          <p:cNvPr id="78857" name="Text Box 9"/>
          <p:cNvSpPr txBox="1">
            <a:spLocks noChangeArrowheads="1"/>
          </p:cNvSpPr>
          <p:nvPr/>
        </p:nvSpPr>
        <p:spPr bwMode="auto">
          <a:xfrm>
            <a:off x="487346" y="5084763"/>
            <a:ext cx="1657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6. </a:t>
            </a:r>
            <a:r>
              <a:rPr lang="es-ES" b="1" i="1"/>
              <a:t>LIGASAS</a:t>
            </a:r>
          </a:p>
        </p:txBody>
      </p:sp>
      <p:sp>
        <p:nvSpPr>
          <p:cNvPr id="78858" name="Text Box 10"/>
          <p:cNvSpPr txBox="1">
            <a:spLocks noChangeArrowheads="1"/>
          </p:cNvSpPr>
          <p:nvPr/>
        </p:nvSpPr>
        <p:spPr bwMode="auto">
          <a:xfrm>
            <a:off x="684213" y="2360602"/>
            <a:ext cx="1871662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 i="1" dirty="0" err="1">
                <a:solidFill>
                  <a:srgbClr val="FF0000"/>
                </a:solidFill>
              </a:rPr>
              <a:t>Piruvato</a:t>
            </a:r>
            <a:r>
              <a:rPr lang="es-ES" sz="1600" b="1" i="1" dirty="0">
                <a:solidFill>
                  <a:srgbClr val="FF0000"/>
                </a:solidFill>
              </a:rPr>
              <a:t> </a:t>
            </a:r>
            <a:r>
              <a:rPr lang="es-ES" sz="1600" b="1" i="1" dirty="0" err="1">
                <a:solidFill>
                  <a:srgbClr val="FF0000"/>
                </a:solidFill>
              </a:rPr>
              <a:t>descarboxilasa</a:t>
            </a:r>
            <a:endParaRPr lang="es-ES" sz="1600" b="1" i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es-ES" sz="1600" b="1" i="1" dirty="0"/>
              <a:t>(EC 4.1.1.1)</a:t>
            </a:r>
          </a:p>
        </p:txBody>
      </p:sp>
      <p:sp>
        <p:nvSpPr>
          <p:cNvPr id="78860" name="Text Box 12"/>
          <p:cNvSpPr txBox="1">
            <a:spLocks noChangeArrowheads="1"/>
          </p:cNvSpPr>
          <p:nvPr/>
        </p:nvSpPr>
        <p:spPr bwMode="auto">
          <a:xfrm>
            <a:off x="573058" y="3922712"/>
            <a:ext cx="2376488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 i="1" dirty="0" err="1">
                <a:solidFill>
                  <a:srgbClr val="FF0000"/>
                </a:solidFill>
              </a:rPr>
              <a:t>Fumarasa</a:t>
            </a:r>
            <a:r>
              <a:rPr lang="es-ES" sz="1600" b="1" i="1" dirty="0">
                <a:solidFill>
                  <a:srgbClr val="FF0000"/>
                </a:solidFill>
              </a:rPr>
              <a:t> ó malato </a:t>
            </a:r>
            <a:r>
              <a:rPr lang="es-ES" sz="1600" b="1" i="1" dirty="0" err="1">
                <a:solidFill>
                  <a:srgbClr val="FF0000"/>
                </a:solidFill>
              </a:rPr>
              <a:t>isomerasa</a:t>
            </a:r>
            <a:endParaRPr lang="es-ES" sz="1600" b="1" i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es-ES" sz="1600" b="1" i="1" dirty="0"/>
              <a:t>(EC 5.2.1.1)</a:t>
            </a:r>
          </a:p>
        </p:txBody>
      </p:sp>
      <p:sp>
        <p:nvSpPr>
          <p:cNvPr id="78862" name="Text Box 14"/>
          <p:cNvSpPr txBox="1">
            <a:spLocks noChangeArrowheads="1"/>
          </p:cNvSpPr>
          <p:nvPr/>
        </p:nvSpPr>
        <p:spPr bwMode="auto">
          <a:xfrm>
            <a:off x="701660" y="5500702"/>
            <a:ext cx="1727200" cy="94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 i="1" dirty="0" err="1">
                <a:solidFill>
                  <a:srgbClr val="FF0000"/>
                </a:solidFill>
              </a:rPr>
              <a:t>Piruvato</a:t>
            </a:r>
            <a:r>
              <a:rPr lang="es-ES" sz="1600" b="1" i="1" dirty="0">
                <a:solidFill>
                  <a:srgbClr val="FF0000"/>
                </a:solidFill>
              </a:rPr>
              <a:t> </a:t>
            </a:r>
            <a:r>
              <a:rPr lang="es-ES" sz="1600" b="1" i="1" dirty="0" err="1">
                <a:solidFill>
                  <a:srgbClr val="FF0000"/>
                </a:solidFill>
              </a:rPr>
              <a:t>carboxilasa</a:t>
            </a:r>
            <a:endParaRPr lang="es-ES" sz="1600" b="1" i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es-ES" sz="1600" b="1" i="1" dirty="0"/>
              <a:t>(EC 6.4.1.1)</a:t>
            </a:r>
          </a:p>
        </p:txBody>
      </p:sp>
      <p:sp>
        <p:nvSpPr>
          <p:cNvPr id="78869" name="Text Box 21"/>
          <p:cNvSpPr txBox="1">
            <a:spLocks noChangeArrowheads="1"/>
          </p:cNvSpPr>
          <p:nvPr/>
        </p:nvSpPr>
        <p:spPr bwMode="auto">
          <a:xfrm>
            <a:off x="428596" y="357166"/>
            <a:ext cx="2087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i="1"/>
              <a:t>3. HIDROLASAS</a:t>
            </a:r>
          </a:p>
        </p:txBody>
      </p:sp>
      <p:sp>
        <p:nvSpPr>
          <p:cNvPr id="78870" name="Text Box 22"/>
          <p:cNvSpPr txBox="1">
            <a:spLocks noChangeArrowheads="1"/>
          </p:cNvSpPr>
          <p:nvPr/>
        </p:nvSpPr>
        <p:spPr bwMode="auto">
          <a:xfrm>
            <a:off x="717521" y="933429"/>
            <a:ext cx="2592387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 i="1" dirty="0" err="1">
                <a:solidFill>
                  <a:srgbClr val="FF0000"/>
                </a:solidFill>
              </a:rPr>
              <a:t>Carboxipeptidasa</a:t>
            </a:r>
            <a:r>
              <a:rPr lang="es-ES" sz="1600" b="1" i="1" dirty="0">
                <a:solidFill>
                  <a:srgbClr val="FF0000"/>
                </a:solidFill>
              </a:rPr>
              <a:t> A</a:t>
            </a:r>
          </a:p>
          <a:p>
            <a:pPr>
              <a:spcBef>
                <a:spcPct val="50000"/>
              </a:spcBef>
            </a:pPr>
            <a:r>
              <a:rPr lang="es-ES" sz="1600" b="1" i="1" dirty="0"/>
              <a:t>(EC 3.4.17.1)</a:t>
            </a:r>
          </a:p>
        </p:txBody>
      </p:sp>
      <p:pic>
        <p:nvPicPr>
          <p:cNvPr id="78871" name="Picture 23" descr="T1107"/>
          <p:cNvPicPr>
            <a:picLocks noChangeAspect="1" noChangeArrowheads="1"/>
          </p:cNvPicPr>
          <p:nvPr/>
        </p:nvPicPr>
        <p:blipFill>
          <a:blip r:embed="rId2">
            <a:lum bright="-30000" contrast="46000"/>
          </a:blip>
          <a:srcRect l="36461" t="44466" r="247" b="43353"/>
          <a:stretch>
            <a:fillRect/>
          </a:stretch>
        </p:blipFill>
        <p:spPr bwMode="auto">
          <a:xfrm>
            <a:off x="3143240" y="1006454"/>
            <a:ext cx="5256213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8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8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8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78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8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8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78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8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8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5" grpId="0"/>
      <p:bldP spid="78856" grpId="0"/>
      <p:bldP spid="78857" grpId="0"/>
      <p:bldP spid="78858" grpId="0"/>
      <p:bldP spid="78860" grpId="0"/>
      <p:bldP spid="78862" grpId="0"/>
      <p:bldP spid="78869" grpId="0"/>
      <p:bldP spid="7887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MX" sz="2800" dirty="0"/>
              <a:t>COMPARTIMENTALIZACION: Diferente localización dentro de la célula.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s-MX" sz="2800" dirty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MX" sz="2800" dirty="0"/>
              <a:t>SISTEMAS MULTIENZIMATICOS: Enzimas relacionadas agrupadas formando verdaderos complejos  macromoleculares.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s-MX" sz="2800" dirty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MX" sz="2800" dirty="0"/>
              <a:t>ENZIMAS MULTIFUNCIONALES: Una enzima que presenta distintos sitios catalíticos</a:t>
            </a:r>
            <a:endParaRPr lang="es-ES" sz="2800" dirty="0"/>
          </a:p>
        </p:txBody>
      </p:sp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81013" y="273050"/>
            <a:ext cx="8229600" cy="1143001"/>
          </a:xfrm>
          <a:solidFill>
            <a:srgbClr val="92D05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MX" sz="3200">
                <a:solidFill>
                  <a:schemeClr val="accent6">
                    <a:lumMod val="50000"/>
                  </a:schemeClr>
                </a:solidFill>
              </a:rPr>
              <a:t>DISTRIBUCION DE LAS ENZIMAS</a:t>
            </a:r>
            <a:endParaRPr lang="es-ES" sz="320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522658" y="1293696"/>
            <a:ext cx="8207005" cy="36327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 fontScale="92500" lnSpcReduction="10000"/>
          </a:bodyPr>
          <a:lstStyle>
            <a:lvl1pPr marL="365125" indent="-255588" algn="l" rtl="0" fontAlgn="base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fontAlgn="base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000" b="1" dirty="0"/>
              <a:t>Unidades Internacionales (UI) (</a:t>
            </a:r>
            <a:r>
              <a:rPr lang="es-ES" sz="2000" b="1" dirty="0">
                <a:solidFill>
                  <a:schemeClr val="accent2">
                    <a:lumMod val="75000"/>
                  </a:schemeClr>
                </a:solidFill>
              </a:rPr>
              <a:t>medida de velocidad)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s-ES" sz="2400" b="1" dirty="0">
              <a:solidFill>
                <a:schemeClr val="accent2"/>
              </a:solidFill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s-ES" sz="2000" b="1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500063" y="332656"/>
            <a:ext cx="8229600" cy="715939"/>
          </a:xfrm>
          <a:prstGeom prst="rect">
            <a:avLst/>
          </a:prstGeom>
          <a:solidFill>
            <a:srgbClr val="92D050"/>
          </a:solidFill>
          <a:ln>
            <a:solidFill>
              <a:schemeClr val="accent2"/>
            </a:solidFill>
          </a:ln>
        </p:spPr>
        <p:txBody>
          <a:bodyPr anchor="ctr" anchorCtr="0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ctr" fontAlgn="auto">
              <a:spcAft>
                <a:spcPts val="0"/>
              </a:spcAft>
              <a:defRPr/>
            </a:pPr>
            <a:r>
              <a:rPr lang="es-ES" sz="3200">
                <a:solidFill>
                  <a:schemeClr val="tx1"/>
                </a:solidFill>
              </a:rPr>
              <a:t>ACTIVIDAD ENZIMATICA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948488" y="29972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s-ES_tradnl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315610" y="2523490"/>
            <a:ext cx="19446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_tradnl"/>
          </a:p>
        </p:txBody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4401209" y="1816183"/>
            <a:ext cx="3773488" cy="790626"/>
            <a:chOff x="2699" y="1642"/>
            <a:chExt cx="2377" cy="434"/>
          </a:xfrm>
        </p:grpSpPr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2699" y="1752"/>
              <a:ext cx="408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b="1" dirty="0"/>
                <a:t>UI =</a:t>
              </a: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2990" y="1642"/>
              <a:ext cx="2086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ES" b="1" dirty="0">
                  <a:latin typeface="Symbol" pitchFamily="18" charset="2"/>
                  <a:sym typeface="Symbol"/>
                </a:rPr>
                <a:t></a:t>
              </a:r>
              <a:r>
                <a:rPr lang="es-ES" b="1" dirty="0"/>
                <a:t>moles de S transformados</a:t>
              </a:r>
              <a:endParaRPr lang="es-ES" b="1" dirty="0">
                <a:latin typeface="Symbol" pitchFamily="18" charset="2"/>
              </a:endParaRPr>
            </a:p>
          </p:txBody>
        </p:sp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3625" y="1845"/>
              <a:ext cx="63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" b="1" dirty="0"/>
                <a:t>min</a:t>
              </a:r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3081" y="1842"/>
              <a:ext cx="19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28"/>
          <p:cNvGrpSpPr>
            <a:grpSpLocks/>
          </p:cNvGrpSpPr>
          <p:nvPr/>
        </p:nvGrpSpPr>
        <p:grpSpPr bwMode="auto">
          <a:xfrm>
            <a:off x="3095947" y="5894660"/>
            <a:ext cx="6048375" cy="774700"/>
            <a:chOff x="2154" y="3748"/>
            <a:chExt cx="3810" cy="488"/>
          </a:xfrm>
        </p:grpSpPr>
        <p:sp>
          <p:nvSpPr>
            <p:cNvPr id="17" name="Text Box 18"/>
            <p:cNvSpPr txBox="1">
              <a:spLocks noChangeArrowheads="1"/>
            </p:cNvSpPr>
            <p:nvPr/>
          </p:nvSpPr>
          <p:spPr bwMode="auto">
            <a:xfrm>
              <a:off x="2154" y="3957"/>
              <a:ext cx="16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b="1" dirty="0"/>
                <a:t>Actividad molar = </a:t>
              </a:r>
            </a:p>
          </p:txBody>
        </p:sp>
        <p:sp>
          <p:nvSpPr>
            <p:cNvPr id="18" name="Text Box 20"/>
            <p:cNvSpPr txBox="1">
              <a:spLocks noChangeArrowheads="1"/>
            </p:cNvSpPr>
            <p:nvPr/>
          </p:nvSpPr>
          <p:spPr bwMode="auto">
            <a:xfrm>
              <a:off x="4014" y="4005"/>
              <a:ext cx="127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b="1" dirty="0"/>
                <a:t>mol de enzima</a:t>
              </a:r>
            </a:p>
          </p:txBody>
        </p:sp>
        <p:sp>
          <p:nvSpPr>
            <p:cNvPr id="19" name="Line 21"/>
            <p:cNvSpPr>
              <a:spLocks noChangeShapeType="1"/>
            </p:cNvSpPr>
            <p:nvPr/>
          </p:nvSpPr>
          <p:spPr bwMode="auto">
            <a:xfrm>
              <a:off x="3787" y="4020"/>
              <a:ext cx="176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Text Box 24"/>
            <p:cNvSpPr txBox="1">
              <a:spLocks noChangeArrowheads="1"/>
            </p:cNvSpPr>
            <p:nvPr/>
          </p:nvSpPr>
          <p:spPr bwMode="auto">
            <a:xfrm>
              <a:off x="3470" y="3748"/>
              <a:ext cx="249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ES" b="1" dirty="0" err="1">
                  <a:latin typeface="Symbol" pitchFamily="18" charset="2"/>
                </a:rPr>
                <a:t>m</a:t>
              </a:r>
              <a:r>
                <a:rPr lang="es-ES" b="1" dirty="0" err="1"/>
                <a:t>moles</a:t>
              </a:r>
              <a:r>
                <a:rPr lang="es-ES" b="1" dirty="0"/>
                <a:t> de S transformados/min</a:t>
              </a:r>
              <a:endParaRPr lang="es-ES" b="1" dirty="0">
                <a:latin typeface="Symbol" pitchFamily="18" charset="2"/>
              </a:endParaRPr>
            </a:p>
          </p:txBody>
        </p:sp>
      </p:grpSp>
      <p:grpSp>
        <p:nvGrpSpPr>
          <p:cNvPr id="139" name="Grupo 138"/>
          <p:cNvGrpSpPr/>
          <p:nvPr/>
        </p:nvGrpSpPr>
        <p:grpSpPr>
          <a:xfrm>
            <a:off x="1230319" y="1712473"/>
            <a:ext cx="2438693" cy="676427"/>
            <a:chOff x="1230319" y="1712473"/>
            <a:chExt cx="2438693" cy="676427"/>
          </a:xfrm>
        </p:grpSpPr>
        <p:grpSp>
          <p:nvGrpSpPr>
            <p:cNvPr id="21" name="33 Grupo"/>
            <p:cNvGrpSpPr/>
            <p:nvPr/>
          </p:nvGrpSpPr>
          <p:grpSpPr>
            <a:xfrm>
              <a:off x="1230319" y="1906340"/>
              <a:ext cx="2438693" cy="482560"/>
              <a:chOff x="2908993" y="1681451"/>
              <a:chExt cx="2438693" cy="482560"/>
            </a:xfrm>
          </p:grpSpPr>
          <p:sp>
            <p:nvSpPr>
              <p:cNvPr id="22" name="29 CuadroTexto"/>
              <p:cNvSpPr txBox="1"/>
              <p:nvPr/>
            </p:nvSpPr>
            <p:spPr>
              <a:xfrm>
                <a:off x="2908993" y="1702346"/>
                <a:ext cx="5613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err="1"/>
                  <a:t>nS</a:t>
                </a:r>
                <a:endParaRPr lang="en-US" sz="2400" dirty="0"/>
              </a:p>
            </p:txBody>
          </p:sp>
          <p:cxnSp>
            <p:nvCxnSpPr>
              <p:cNvPr id="23" name="31 Conector recto de flecha"/>
              <p:cNvCxnSpPr/>
              <p:nvPr/>
            </p:nvCxnSpPr>
            <p:spPr>
              <a:xfrm>
                <a:off x="3571868" y="1927214"/>
                <a:ext cx="1143008" cy="1588"/>
              </a:xfrm>
              <a:prstGeom prst="straightConnector1">
                <a:avLst/>
              </a:prstGeom>
              <a:ln w="3810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32 CuadroTexto"/>
              <p:cNvSpPr txBox="1"/>
              <p:nvPr/>
            </p:nvSpPr>
            <p:spPr>
              <a:xfrm>
                <a:off x="4786314" y="1681451"/>
                <a:ext cx="5613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err="1"/>
                  <a:t>nP</a:t>
                </a:r>
                <a:endParaRPr lang="en-US" sz="2400" dirty="0"/>
              </a:p>
            </p:txBody>
          </p:sp>
        </p:grpSp>
        <p:sp>
          <p:nvSpPr>
            <p:cNvPr id="25" name="35 CuadroTexto"/>
            <p:cNvSpPr txBox="1"/>
            <p:nvPr/>
          </p:nvSpPr>
          <p:spPr>
            <a:xfrm>
              <a:off x="1923237" y="1712473"/>
              <a:ext cx="9925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>
                  <a:solidFill>
                    <a:srgbClr val="FF0000"/>
                  </a:solidFill>
                </a:rPr>
                <a:t>Enzima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Rectangle 3"/>
          <p:cNvSpPr txBox="1">
            <a:spLocks noChangeArrowheads="1"/>
          </p:cNvSpPr>
          <p:nvPr/>
        </p:nvSpPr>
        <p:spPr>
          <a:xfrm>
            <a:off x="500063" y="2648084"/>
            <a:ext cx="8229600" cy="73264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 lnSpcReduction="10000"/>
          </a:bodyPr>
          <a:lstStyle>
            <a:lvl1pPr marL="365125" indent="-255588" algn="l" rtl="0" fontAlgn="base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fontAlgn="base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000" b="1" dirty="0"/>
              <a:t>Actividad Específica: </a:t>
            </a:r>
            <a:r>
              <a:rPr lang="es-ES" sz="2000" b="1" dirty="0">
                <a:solidFill>
                  <a:schemeClr val="accent2">
                    <a:lumMod val="75000"/>
                  </a:schemeClr>
                </a:solidFill>
              </a:rPr>
              <a:t>Actividad enzimática (UI) por miligramo de proteína presente en la muestra</a:t>
            </a:r>
            <a:r>
              <a:rPr lang="es-ES" sz="2400" b="1" dirty="0"/>
              <a:t>.</a:t>
            </a:r>
            <a:endParaRPr lang="es-ES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27" name="Group 312"/>
          <p:cNvGrpSpPr>
            <a:grpSpLocks/>
          </p:cNvGrpSpPr>
          <p:nvPr/>
        </p:nvGrpSpPr>
        <p:grpSpPr bwMode="auto">
          <a:xfrm>
            <a:off x="2493852" y="3458213"/>
            <a:ext cx="1430337" cy="1527175"/>
            <a:chOff x="800" y="1071"/>
            <a:chExt cx="901" cy="962"/>
          </a:xfrm>
        </p:grpSpPr>
        <p:grpSp>
          <p:nvGrpSpPr>
            <p:cNvPr id="28" name="Group 311"/>
            <p:cNvGrpSpPr>
              <a:grpSpLocks/>
            </p:cNvGrpSpPr>
            <p:nvPr/>
          </p:nvGrpSpPr>
          <p:grpSpPr bwMode="auto">
            <a:xfrm>
              <a:off x="800" y="1071"/>
              <a:ext cx="901" cy="962"/>
              <a:chOff x="521" y="1434"/>
              <a:chExt cx="901" cy="962"/>
            </a:xfrm>
          </p:grpSpPr>
          <p:grpSp>
            <p:nvGrpSpPr>
              <p:cNvPr id="30" name="Group 310"/>
              <p:cNvGrpSpPr>
                <a:grpSpLocks/>
              </p:cNvGrpSpPr>
              <p:nvPr/>
            </p:nvGrpSpPr>
            <p:grpSpPr bwMode="auto">
              <a:xfrm>
                <a:off x="521" y="1434"/>
                <a:ext cx="901" cy="962"/>
                <a:chOff x="521" y="1434"/>
                <a:chExt cx="901" cy="962"/>
              </a:xfrm>
            </p:grpSpPr>
            <p:grpSp>
              <p:nvGrpSpPr>
                <p:cNvPr id="32" name="Group 309"/>
                <p:cNvGrpSpPr>
                  <a:grpSpLocks/>
                </p:cNvGrpSpPr>
                <p:nvPr/>
              </p:nvGrpSpPr>
              <p:grpSpPr bwMode="auto">
                <a:xfrm>
                  <a:off x="521" y="1434"/>
                  <a:ext cx="901" cy="962"/>
                  <a:chOff x="521" y="1434"/>
                  <a:chExt cx="901" cy="962"/>
                </a:xfrm>
              </p:grpSpPr>
              <p:grpSp>
                <p:nvGrpSpPr>
                  <p:cNvPr id="36" name="Group 308"/>
                  <p:cNvGrpSpPr>
                    <a:grpSpLocks/>
                  </p:cNvGrpSpPr>
                  <p:nvPr/>
                </p:nvGrpSpPr>
                <p:grpSpPr bwMode="auto">
                  <a:xfrm>
                    <a:off x="521" y="1434"/>
                    <a:ext cx="901" cy="962"/>
                    <a:chOff x="521" y="1434"/>
                    <a:chExt cx="901" cy="962"/>
                  </a:xfrm>
                </p:grpSpPr>
                <p:grpSp>
                  <p:nvGrpSpPr>
                    <p:cNvPr id="43" name="Group 30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" y="1434"/>
                      <a:ext cx="901" cy="962"/>
                      <a:chOff x="521" y="1434"/>
                      <a:chExt cx="901" cy="962"/>
                    </a:xfrm>
                  </p:grpSpPr>
                  <p:grpSp>
                    <p:nvGrpSpPr>
                      <p:cNvPr id="51" name="Group 30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21" y="1434"/>
                        <a:ext cx="901" cy="962"/>
                        <a:chOff x="521" y="1434"/>
                        <a:chExt cx="901" cy="962"/>
                      </a:xfrm>
                    </p:grpSpPr>
                    <p:grpSp>
                      <p:nvGrpSpPr>
                        <p:cNvPr id="54" name="Group 30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521" y="1434"/>
                          <a:ext cx="901" cy="962"/>
                          <a:chOff x="521" y="1434"/>
                          <a:chExt cx="901" cy="962"/>
                        </a:xfrm>
                      </p:grpSpPr>
                      <p:sp>
                        <p:nvSpPr>
                          <p:cNvPr id="67" name="AutoShape 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21" y="1434"/>
                            <a:ext cx="862" cy="953"/>
                          </a:xfrm>
                          <a:prstGeom prst="can">
                            <a:avLst>
                              <a:gd name="adj" fmla="val 27639"/>
                            </a:avLst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/>
                          <a:lstStyle/>
                          <a:p>
                            <a:endParaRPr lang="es-PE"/>
                          </a:p>
                        </p:txBody>
                      </p:sp>
                      <p:grpSp>
                        <p:nvGrpSpPr>
                          <p:cNvPr id="68" name="Group 13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521" y="1661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129" name="Group 12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131" name="AutoShape 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32" name="Rectangle 9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33" name="Oval 1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130" name="AutoShape 1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69" name="Group 14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748" y="1706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124" name="Group 15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126" name="AutoShape 1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27" name="Rectangle 1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28" name="Oval 1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125" name="AutoShape 1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70" name="Group 20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521" y="1888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119" name="Group 21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121" name="AutoShape 2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22" name="Rectangle 2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23" name="Oval 2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120" name="AutoShape 2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71" name="Group 3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975" y="1706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114" name="Group 33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116" name="AutoShape 3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17" name="Rectangle 3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18" name="Oval 3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115" name="AutoShape 3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72" name="Group 44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521" y="2069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109" name="Group 45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111" name="AutoShape 4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12" name="Rectangle 4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13" name="Oval 4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110" name="AutoShape 4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73" name="Group 5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884" y="2069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104" name="Group 57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106" name="AutoShape 5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07" name="Rectangle 59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08" name="Oval 6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105" name="AutoShape 6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74" name="Group 6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111" y="1797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99" name="Group 63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101" name="AutoShape 6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02" name="Rectangle 6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103" name="Oval 6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100" name="AutoShape 6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75" name="Group 6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111" y="2024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94" name="Group 69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96" name="AutoShape 7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97" name="Rectangle 71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98" name="Oval 7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95" name="AutoShape 7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76" name="Group 80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 rot="6859158">
                            <a:off x="824" y="2156"/>
                            <a:ext cx="240" cy="240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89" name="Group 81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91" name="AutoShape 8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92" name="Rectangle 8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93" name="Oval 8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90" name="AutoShape 8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77" name="Group 8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 rot="-2041291">
                            <a:off x="1212" y="1613"/>
                            <a:ext cx="210" cy="210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84" name="Group 87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86" name="AutoShape 8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87" name="Rectangle 89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88" name="Oval 9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85" name="AutoShape 9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78" name="Group 9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 rot="5400000">
                            <a:off x="612" y="2160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79" name="Group 93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81" name="AutoShape 9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82" name="Rectangle 9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83" name="Oval 9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80" name="AutoShape 9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</p:grpSp>
                    <p:grpSp>
                      <p:nvGrpSpPr>
                        <p:cNvPr id="55" name="Group 2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703" y="1888"/>
                          <a:ext cx="227" cy="227"/>
                          <a:chOff x="1383" y="3203"/>
                          <a:chExt cx="227" cy="227"/>
                        </a:xfrm>
                      </p:grpSpPr>
                      <p:grpSp>
                        <p:nvGrpSpPr>
                          <p:cNvPr id="62" name="Group 27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383" y="3203"/>
                            <a:ext cx="227" cy="159"/>
                            <a:chOff x="1383" y="3203"/>
                            <a:chExt cx="227" cy="159"/>
                          </a:xfrm>
                        </p:grpSpPr>
                        <p:sp>
                          <p:nvSpPr>
                            <p:cNvPr id="64" name="AutoShape 2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83" y="3294"/>
                              <a:ext cx="68" cy="68"/>
                            </a:xfrm>
                            <a:prstGeom prst="triangle">
                              <a:avLst>
                                <a:gd name="adj" fmla="val 50000"/>
                              </a:avLst>
                            </a:prstGeom>
                            <a:solidFill>
                              <a:srgbClr val="5A1AE8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  <p:sp>
                          <p:nvSpPr>
                            <p:cNvPr id="65" name="Rectangle 2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29" y="3203"/>
                              <a:ext cx="90" cy="91"/>
                            </a:xfrm>
                            <a:prstGeom prst="rect">
                              <a:avLst/>
                            </a:prstGeom>
                            <a:solidFill>
                              <a:srgbClr val="FF3300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  <p:sp>
                          <p:nvSpPr>
                            <p:cNvPr id="66" name="Oval 3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519" y="3249"/>
                              <a:ext cx="91" cy="91"/>
                            </a:xfrm>
                            <a:prstGeom prst="ellipse">
                              <a:avLst/>
                            </a:prstGeom>
                            <a:solidFill>
                              <a:srgbClr val="EEFDA1"/>
                            </a:solidFill>
                            <a:ln w="9525">
                              <a:solidFill>
                                <a:schemeClr val="tx1"/>
                              </a:solidFill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sp>
                        <p:nvSpPr>
                          <p:cNvPr id="63" name="AutoShape 3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74" y="3339"/>
                            <a:ext cx="91" cy="91"/>
                          </a:xfrm>
                          <a:prstGeom prst="diamond">
                            <a:avLst/>
                          </a:prstGeom>
                          <a:solidFill>
                            <a:schemeClr val="tx1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:ln>
                        </p:spPr>
                        <p:txBody>
                          <a:bodyPr wrap="none" anchor="ctr"/>
                          <a:lstStyle/>
                          <a:p>
                            <a:endParaRPr lang="es-PE"/>
                          </a:p>
                        </p:txBody>
                      </p:sp>
                    </p:grpSp>
                    <p:grpSp>
                      <p:nvGrpSpPr>
                        <p:cNvPr id="56" name="Group 3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30" y="1888"/>
                          <a:ext cx="227" cy="227"/>
                          <a:chOff x="1383" y="3203"/>
                          <a:chExt cx="227" cy="227"/>
                        </a:xfrm>
                      </p:grpSpPr>
                      <p:grpSp>
                        <p:nvGrpSpPr>
                          <p:cNvPr id="57" name="Group 39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383" y="3203"/>
                            <a:ext cx="227" cy="159"/>
                            <a:chOff x="1383" y="3203"/>
                            <a:chExt cx="227" cy="159"/>
                          </a:xfrm>
                        </p:grpSpPr>
                        <p:sp>
                          <p:nvSpPr>
                            <p:cNvPr id="59" name="AutoShape 4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83" y="3294"/>
                              <a:ext cx="68" cy="68"/>
                            </a:xfrm>
                            <a:prstGeom prst="triangle">
                              <a:avLst>
                                <a:gd name="adj" fmla="val 50000"/>
                              </a:avLst>
                            </a:prstGeom>
                            <a:solidFill>
                              <a:srgbClr val="5A1AE8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  <p:sp>
                          <p:nvSpPr>
                            <p:cNvPr id="60" name="Rectangle 4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29" y="3203"/>
                              <a:ext cx="90" cy="91"/>
                            </a:xfrm>
                            <a:prstGeom prst="rect">
                              <a:avLst/>
                            </a:prstGeom>
                            <a:solidFill>
                              <a:srgbClr val="FF3300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  <p:sp>
                          <p:nvSpPr>
                            <p:cNvPr id="61" name="Oval 4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519" y="3249"/>
                              <a:ext cx="91" cy="91"/>
                            </a:xfrm>
                            <a:prstGeom prst="ellipse">
                              <a:avLst/>
                            </a:prstGeom>
                            <a:solidFill>
                              <a:srgbClr val="EEFDA1"/>
                            </a:solidFill>
                            <a:ln w="9525">
                              <a:solidFill>
                                <a:schemeClr val="tx1"/>
                              </a:solidFill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sp>
                        <p:nvSpPr>
                          <p:cNvPr id="58" name="AutoShape 4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74" y="3339"/>
                            <a:ext cx="91" cy="91"/>
                          </a:xfrm>
                          <a:prstGeom prst="diamond">
                            <a:avLst/>
                          </a:prstGeom>
                          <a:solidFill>
                            <a:schemeClr val="tx1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:ln>
                        </p:spPr>
                        <p:txBody>
                          <a:bodyPr wrap="none" anchor="ctr"/>
                          <a:lstStyle/>
                          <a:p>
                            <a:endParaRPr lang="es-PE"/>
                          </a:p>
                        </p:txBody>
                      </p:sp>
                    </p:grpSp>
                  </p:grpSp>
                  <p:sp>
                    <p:nvSpPr>
                      <p:cNvPr id="52" name="Oval 10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02" y="2296"/>
                        <a:ext cx="91" cy="91"/>
                      </a:xfrm>
                      <a:prstGeom prst="ellipse">
                        <a:avLst/>
                      </a:prstGeom>
                      <a:solidFill>
                        <a:srgbClr val="EEFDA1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  <p:sp>
                    <p:nvSpPr>
                      <p:cNvPr id="53" name="Rectangle 10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92" y="2160"/>
                        <a:ext cx="90" cy="91"/>
                      </a:xfrm>
                      <a:prstGeom prst="rect">
                        <a:avLst/>
                      </a:prstGeom>
                      <a:solidFill>
                        <a:srgbClr val="FF3300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</p:grpSp>
                <p:grpSp>
                  <p:nvGrpSpPr>
                    <p:cNvPr id="44" name="Group 5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02" y="2115"/>
                      <a:ext cx="227" cy="227"/>
                      <a:chOff x="1383" y="3203"/>
                      <a:chExt cx="227" cy="227"/>
                    </a:xfrm>
                  </p:grpSpPr>
                  <p:grpSp>
                    <p:nvGrpSpPr>
                      <p:cNvPr id="46" name="Group 5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383" y="3203"/>
                        <a:ext cx="227" cy="159"/>
                        <a:chOff x="1383" y="3203"/>
                        <a:chExt cx="227" cy="159"/>
                      </a:xfrm>
                    </p:grpSpPr>
                    <p:sp>
                      <p:nvSpPr>
                        <p:cNvPr id="48" name="AutoShape 5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83" y="3294"/>
                          <a:ext cx="68" cy="68"/>
                        </a:xfrm>
                        <a:prstGeom prst="triangle">
                          <a:avLst>
                            <a:gd name="adj" fmla="val 50000"/>
                          </a:avLst>
                        </a:prstGeom>
                        <a:solidFill>
                          <a:srgbClr val="5A1AE8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s-PE"/>
                        </a:p>
                      </p:txBody>
                    </p:sp>
                    <p:sp>
                      <p:nvSpPr>
                        <p:cNvPr id="49" name="Rectangle 5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29" y="3203"/>
                          <a:ext cx="90" cy="91"/>
                        </a:xfrm>
                        <a:prstGeom prst="rect">
                          <a:avLst/>
                        </a:prstGeom>
                        <a:solidFill>
                          <a:srgbClr val="FF3300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s-PE"/>
                        </a:p>
                      </p:txBody>
                    </p:sp>
                    <p:sp>
                      <p:nvSpPr>
                        <p:cNvPr id="50" name="Oval 5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519" y="3249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EEFDA1"/>
                        </a:solidFill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s-PE"/>
                        </a:p>
                      </p:txBody>
                    </p:sp>
                  </p:grpSp>
                  <p:sp>
                    <p:nvSpPr>
                      <p:cNvPr id="47" name="AutoShape 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4" y="3339"/>
                        <a:ext cx="91" cy="91"/>
                      </a:xfrm>
                      <a:prstGeom prst="diamond">
                        <a:avLst/>
                      </a:prstGeom>
                      <a:solidFill>
                        <a:schemeClr val="tx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</p:grpSp>
                <p:sp>
                  <p:nvSpPr>
                    <p:cNvPr id="45" name="Rectangle 1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92" y="1979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7" name="Group 74"/>
                  <p:cNvGrpSpPr>
                    <a:grpSpLocks/>
                  </p:cNvGrpSpPr>
                  <p:nvPr/>
                </p:nvGrpSpPr>
                <p:grpSpPr bwMode="auto">
                  <a:xfrm>
                    <a:off x="1020" y="2160"/>
                    <a:ext cx="227" cy="227"/>
                    <a:chOff x="1383" y="3203"/>
                    <a:chExt cx="227" cy="227"/>
                  </a:xfrm>
                </p:grpSpPr>
                <p:grpSp>
                  <p:nvGrpSpPr>
                    <p:cNvPr id="38" name="Group 7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83" y="3203"/>
                      <a:ext cx="227" cy="159"/>
                      <a:chOff x="1383" y="3203"/>
                      <a:chExt cx="227" cy="159"/>
                    </a:xfrm>
                  </p:grpSpPr>
                  <p:sp>
                    <p:nvSpPr>
                      <p:cNvPr id="40" name="AutoShape 7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83" y="3294"/>
                        <a:ext cx="68" cy="68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5A1AE8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  <p:sp>
                    <p:nvSpPr>
                      <p:cNvPr id="41" name="Rectangle 7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29" y="3203"/>
                        <a:ext cx="90" cy="91"/>
                      </a:xfrm>
                      <a:prstGeom prst="rect">
                        <a:avLst/>
                      </a:prstGeom>
                      <a:solidFill>
                        <a:srgbClr val="FF3300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  <p:sp>
                    <p:nvSpPr>
                      <p:cNvPr id="42" name="Oval 7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19" y="3249"/>
                        <a:ext cx="91" cy="91"/>
                      </a:xfrm>
                      <a:prstGeom prst="ellipse">
                        <a:avLst/>
                      </a:prstGeom>
                      <a:solidFill>
                        <a:srgbClr val="EEFDA1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</p:grpSp>
                <p:sp>
                  <p:nvSpPr>
                    <p:cNvPr id="39" name="AutoShape 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3339"/>
                      <a:ext cx="91" cy="91"/>
                    </a:xfrm>
                    <a:prstGeom prst="diamond">
                      <a:avLst/>
                    </a:pr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</p:grpSp>
            <p:sp>
              <p:nvSpPr>
                <p:cNvPr id="33" name="AutoShape 106"/>
                <p:cNvSpPr>
                  <a:spLocks noChangeArrowheads="1"/>
                </p:cNvSpPr>
                <p:nvPr/>
              </p:nvSpPr>
              <p:spPr bwMode="auto">
                <a:xfrm>
                  <a:off x="748" y="1661"/>
                  <a:ext cx="68" cy="68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5A1AE8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PE"/>
                </a:p>
              </p:txBody>
            </p:sp>
            <p:sp>
              <p:nvSpPr>
                <p:cNvPr id="34" name="Oval 108"/>
                <p:cNvSpPr>
                  <a:spLocks noChangeArrowheads="1"/>
                </p:cNvSpPr>
                <p:nvPr/>
              </p:nvSpPr>
              <p:spPr bwMode="auto">
                <a:xfrm>
                  <a:off x="884" y="1661"/>
                  <a:ext cx="91" cy="91"/>
                </a:xfrm>
                <a:prstGeom prst="ellipse">
                  <a:avLst/>
                </a:prstGeom>
                <a:solidFill>
                  <a:srgbClr val="EEFDA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PE"/>
                </a:p>
              </p:txBody>
            </p:sp>
            <p:sp>
              <p:nvSpPr>
                <p:cNvPr id="35" name="AutoShape 109"/>
                <p:cNvSpPr>
                  <a:spLocks noChangeArrowheads="1"/>
                </p:cNvSpPr>
                <p:nvPr/>
              </p:nvSpPr>
              <p:spPr bwMode="auto">
                <a:xfrm>
                  <a:off x="1156" y="1661"/>
                  <a:ext cx="91" cy="91"/>
                </a:xfrm>
                <a:prstGeom prst="diamond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PE"/>
                </a:p>
              </p:txBody>
            </p:sp>
          </p:grpSp>
          <p:sp>
            <p:nvSpPr>
              <p:cNvPr id="31" name="AutoShape 100"/>
              <p:cNvSpPr>
                <a:spLocks noChangeArrowheads="1"/>
              </p:cNvSpPr>
              <p:nvPr/>
            </p:nvSpPr>
            <p:spPr bwMode="auto">
              <a:xfrm>
                <a:off x="1292" y="2237"/>
                <a:ext cx="68" cy="68"/>
              </a:xfrm>
              <a:prstGeom prst="triangle">
                <a:avLst>
                  <a:gd name="adj" fmla="val 50000"/>
                </a:avLst>
              </a:prstGeom>
              <a:solidFill>
                <a:srgbClr val="5A1AE8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sp>
          <p:nvSpPr>
            <p:cNvPr id="29" name="AutoShape 103"/>
            <p:cNvSpPr>
              <a:spLocks noChangeArrowheads="1"/>
            </p:cNvSpPr>
            <p:nvPr/>
          </p:nvSpPr>
          <p:spPr bwMode="auto">
            <a:xfrm>
              <a:off x="1292" y="1888"/>
              <a:ext cx="91" cy="91"/>
            </a:xfrm>
            <a:prstGeom prst="diamond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</p:grpSp>
      <p:grpSp>
        <p:nvGrpSpPr>
          <p:cNvPr id="134" name="Group 304"/>
          <p:cNvGrpSpPr>
            <a:grpSpLocks/>
          </p:cNvGrpSpPr>
          <p:nvPr/>
        </p:nvGrpSpPr>
        <p:grpSpPr bwMode="auto">
          <a:xfrm>
            <a:off x="589970" y="4533402"/>
            <a:ext cx="1280697" cy="306968"/>
            <a:chOff x="1519" y="3249"/>
            <a:chExt cx="952" cy="233"/>
          </a:xfrm>
        </p:grpSpPr>
        <p:sp>
          <p:nvSpPr>
            <p:cNvPr id="135" name="Rectangle 298"/>
            <p:cNvSpPr>
              <a:spLocks noChangeArrowheads="1"/>
            </p:cNvSpPr>
            <p:nvPr/>
          </p:nvSpPr>
          <p:spPr bwMode="auto">
            <a:xfrm>
              <a:off x="2381" y="3339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136" name="Text Box 302"/>
            <p:cNvSpPr txBox="1">
              <a:spLocks noChangeArrowheads="1"/>
            </p:cNvSpPr>
            <p:nvPr/>
          </p:nvSpPr>
          <p:spPr bwMode="auto">
            <a:xfrm>
              <a:off x="1519" y="3249"/>
              <a:ext cx="74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ES" b="1" dirty="0"/>
                <a:t>Enzima</a:t>
              </a:r>
              <a:r>
                <a:rPr lang="es-ES" dirty="0"/>
                <a:t>:</a:t>
              </a:r>
            </a:p>
          </p:txBody>
        </p:sp>
      </p:grpSp>
      <p:sp>
        <p:nvSpPr>
          <p:cNvPr id="137" name="CuadroTexto 136"/>
          <p:cNvSpPr txBox="1"/>
          <p:nvPr/>
        </p:nvSpPr>
        <p:spPr>
          <a:xfrm>
            <a:off x="60620" y="3438192"/>
            <a:ext cx="2517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Extracto proteico (mezcla de proteínas extraídas de un tejido)</a:t>
            </a:r>
          </a:p>
        </p:txBody>
      </p:sp>
      <p:sp>
        <p:nvSpPr>
          <p:cNvPr id="138" name="Rectangle 3"/>
          <p:cNvSpPr txBox="1">
            <a:spLocks noChangeArrowheads="1"/>
          </p:cNvSpPr>
          <p:nvPr/>
        </p:nvSpPr>
        <p:spPr>
          <a:xfrm>
            <a:off x="251520" y="5062876"/>
            <a:ext cx="8714269" cy="67038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 lnSpcReduction="10000"/>
          </a:bodyPr>
          <a:lstStyle>
            <a:lvl1pPr marL="365125" indent="-255588" algn="l" rtl="0" fontAlgn="base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fontAlgn="base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000" b="1" dirty="0"/>
              <a:t>Actividad Molar ó Numero de Recambio:  </a:t>
            </a:r>
            <a:r>
              <a:rPr lang="es-ES" sz="2000" b="1" dirty="0">
                <a:solidFill>
                  <a:srgbClr val="C00000"/>
                </a:solidFill>
              </a:rPr>
              <a:t>µmoles de S convertidos en P por unidad de tiempo y por molécula de enzima</a:t>
            </a:r>
          </a:p>
        </p:txBody>
      </p:sp>
      <p:grpSp>
        <p:nvGrpSpPr>
          <p:cNvPr id="146" name="Grupo 145"/>
          <p:cNvGrpSpPr/>
          <p:nvPr/>
        </p:nvGrpSpPr>
        <p:grpSpPr>
          <a:xfrm>
            <a:off x="3840631" y="3850658"/>
            <a:ext cx="5136090" cy="682636"/>
            <a:chOff x="3840631" y="3850658"/>
            <a:chExt cx="5136090" cy="682636"/>
          </a:xfrm>
        </p:grpSpPr>
        <p:grpSp>
          <p:nvGrpSpPr>
            <p:cNvPr id="11" name="Group 16"/>
            <p:cNvGrpSpPr>
              <a:grpSpLocks/>
            </p:cNvGrpSpPr>
            <p:nvPr/>
          </p:nvGrpSpPr>
          <p:grpSpPr bwMode="auto">
            <a:xfrm>
              <a:off x="3840631" y="3854925"/>
              <a:ext cx="2184410" cy="678369"/>
              <a:chOff x="3194" y="2653"/>
              <a:chExt cx="1321" cy="514"/>
            </a:xfrm>
          </p:grpSpPr>
          <p:sp>
            <p:nvSpPr>
              <p:cNvPr id="12" name="Text Box 12"/>
              <p:cNvSpPr txBox="1">
                <a:spLocks noChangeArrowheads="1"/>
              </p:cNvSpPr>
              <p:nvPr/>
            </p:nvSpPr>
            <p:spPr bwMode="auto">
              <a:xfrm>
                <a:off x="3194" y="2729"/>
                <a:ext cx="585" cy="2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b="1" dirty="0"/>
                  <a:t> AE = </a:t>
                </a:r>
              </a:p>
            </p:txBody>
          </p:sp>
          <p:sp>
            <p:nvSpPr>
              <p:cNvPr id="13" name="Text Box 13"/>
              <p:cNvSpPr txBox="1">
                <a:spLocks noChangeArrowheads="1"/>
              </p:cNvSpPr>
              <p:nvPr/>
            </p:nvSpPr>
            <p:spPr bwMode="auto">
              <a:xfrm>
                <a:off x="3914" y="2653"/>
                <a:ext cx="545" cy="2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b="1" dirty="0"/>
                  <a:t>UI</a:t>
                </a:r>
              </a:p>
            </p:txBody>
          </p:sp>
          <p:sp>
            <p:nvSpPr>
              <p:cNvPr id="14" name="Text Box 14"/>
              <p:cNvSpPr txBox="1">
                <a:spLocks noChangeArrowheads="1"/>
              </p:cNvSpPr>
              <p:nvPr/>
            </p:nvSpPr>
            <p:spPr bwMode="auto">
              <a:xfrm>
                <a:off x="3589" y="2887"/>
                <a:ext cx="926" cy="2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b="1" dirty="0"/>
                  <a:t>mg de </a:t>
                </a:r>
                <a:r>
                  <a:rPr lang="es-ES" b="1" dirty="0" err="1"/>
                  <a:t>prot</a:t>
                </a:r>
                <a:r>
                  <a:rPr lang="es-ES" b="1" dirty="0"/>
                  <a:t>.</a:t>
                </a:r>
              </a:p>
            </p:txBody>
          </p:sp>
          <p:sp>
            <p:nvSpPr>
              <p:cNvPr id="15" name="Line 15"/>
              <p:cNvSpPr>
                <a:spLocks noChangeShapeType="1"/>
              </p:cNvSpPr>
              <p:nvPr/>
            </p:nvSpPr>
            <p:spPr bwMode="auto">
              <a:xfrm>
                <a:off x="3681" y="2886"/>
                <a:ext cx="68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40" name="Group 16"/>
            <p:cNvGrpSpPr>
              <a:grpSpLocks/>
            </p:cNvGrpSpPr>
            <p:nvPr/>
          </p:nvGrpSpPr>
          <p:grpSpPr bwMode="auto">
            <a:xfrm>
              <a:off x="6155675" y="3850658"/>
              <a:ext cx="2821046" cy="671770"/>
              <a:chOff x="3914" y="2653"/>
              <a:chExt cx="1706" cy="509"/>
            </a:xfrm>
          </p:grpSpPr>
          <p:sp>
            <p:nvSpPr>
              <p:cNvPr id="142" name="Text Box 13"/>
              <p:cNvSpPr txBox="1">
                <a:spLocks noChangeArrowheads="1"/>
              </p:cNvSpPr>
              <p:nvPr/>
            </p:nvSpPr>
            <p:spPr bwMode="auto">
              <a:xfrm>
                <a:off x="3914" y="2653"/>
                <a:ext cx="1706" cy="2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b="1" dirty="0"/>
                  <a:t>µmoles de S </a:t>
                </a:r>
                <a:r>
                  <a:rPr lang="es-ES" b="1" dirty="0" err="1"/>
                  <a:t>transf</a:t>
                </a:r>
                <a:r>
                  <a:rPr lang="es-ES" b="1" dirty="0"/>
                  <a:t>./min</a:t>
                </a:r>
              </a:p>
            </p:txBody>
          </p:sp>
          <p:sp>
            <p:nvSpPr>
              <p:cNvPr id="143" name="Text Box 14"/>
              <p:cNvSpPr txBox="1">
                <a:spLocks noChangeArrowheads="1"/>
              </p:cNvSpPr>
              <p:nvPr/>
            </p:nvSpPr>
            <p:spPr bwMode="auto">
              <a:xfrm>
                <a:off x="4176" y="2931"/>
                <a:ext cx="1270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b="1" dirty="0"/>
                  <a:t>mg de proteína</a:t>
                </a:r>
              </a:p>
            </p:txBody>
          </p:sp>
          <p:sp>
            <p:nvSpPr>
              <p:cNvPr id="144" name="Line 15"/>
              <p:cNvSpPr>
                <a:spLocks noChangeShapeType="1"/>
              </p:cNvSpPr>
              <p:nvPr/>
            </p:nvSpPr>
            <p:spPr bwMode="auto">
              <a:xfrm>
                <a:off x="3925" y="2886"/>
                <a:ext cx="1695" cy="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5" name="CuadroTexto 144"/>
            <p:cNvSpPr txBox="1"/>
            <p:nvPr/>
          </p:nvSpPr>
          <p:spPr>
            <a:xfrm>
              <a:off x="5893493" y="3988385"/>
              <a:ext cx="542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b="1" dirty="0"/>
                <a:t>=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8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137" grpId="0"/>
      <p:bldP spid="13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23"/>
          <p:cNvGrpSpPr>
            <a:grpSpLocks/>
          </p:cNvGrpSpPr>
          <p:nvPr/>
        </p:nvGrpSpPr>
        <p:grpSpPr bwMode="auto">
          <a:xfrm>
            <a:off x="6731496" y="1916113"/>
            <a:ext cx="1368425" cy="1512887"/>
            <a:chOff x="4241" y="1434"/>
            <a:chExt cx="862" cy="953"/>
          </a:xfrm>
        </p:grpSpPr>
        <p:sp>
          <p:nvSpPr>
            <p:cNvPr id="39147" name="AutoShape 6"/>
            <p:cNvSpPr>
              <a:spLocks noChangeArrowheads="1"/>
            </p:cNvSpPr>
            <p:nvPr/>
          </p:nvSpPr>
          <p:spPr bwMode="auto">
            <a:xfrm>
              <a:off x="4241" y="1434"/>
              <a:ext cx="862" cy="953"/>
            </a:xfrm>
            <a:prstGeom prst="can">
              <a:avLst>
                <a:gd name="adj" fmla="val 27639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grpSp>
          <p:nvGrpSpPr>
            <p:cNvPr id="39148" name="Group 201"/>
            <p:cNvGrpSpPr>
              <a:grpSpLocks/>
            </p:cNvGrpSpPr>
            <p:nvPr/>
          </p:nvGrpSpPr>
          <p:grpSpPr bwMode="auto">
            <a:xfrm>
              <a:off x="4241" y="1661"/>
              <a:ext cx="181" cy="137"/>
              <a:chOff x="2745" y="3249"/>
              <a:chExt cx="181" cy="137"/>
            </a:xfrm>
          </p:grpSpPr>
          <p:sp>
            <p:nvSpPr>
              <p:cNvPr id="39179" name="Rectangle 202"/>
              <p:cNvSpPr>
                <a:spLocks noChangeArrowheads="1"/>
              </p:cNvSpPr>
              <p:nvPr/>
            </p:nvSpPr>
            <p:spPr bwMode="auto">
              <a:xfrm>
                <a:off x="2745" y="3249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180" name="Oval 203"/>
              <p:cNvSpPr>
                <a:spLocks noChangeArrowheads="1"/>
              </p:cNvSpPr>
              <p:nvPr/>
            </p:nvSpPr>
            <p:spPr bwMode="auto">
              <a:xfrm>
                <a:off x="2835" y="3295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grpSp>
          <p:nvGrpSpPr>
            <p:cNvPr id="39149" name="Group 204"/>
            <p:cNvGrpSpPr>
              <a:grpSpLocks/>
            </p:cNvGrpSpPr>
            <p:nvPr/>
          </p:nvGrpSpPr>
          <p:grpSpPr bwMode="auto">
            <a:xfrm>
              <a:off x="4513" y="1706"/>
              <a:ext cx="181" cy="137"/>
              <a:chOff x="2745" y="3249"/>
              <a:chExt cx="181" cy="137"/>
            </a:xfrm>
          </p:grpSpPr>
          <p:sp>
            <p:nvSpPr>
              <p:cNvPr id="39177" name="Rectangle 205"/>
              <p:cNvSpPr>
                <a:spLocks noChangeArrowheads="1"/>
              </p:cNvSpPr>
              <p:nvPr/>
            </p:nvSpPr>
            <p:spPr bwMode="auto">
              <a:xfrm>
                <a:off x="2745" y="3249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178" name="Oval 206"/>
              <p:cNvSpPr>
                <a:spLocks noChangeArrowheads="1"/>
              </p:cNvSpPr>
              <p:nvPr/>
            </p:nvSpPr>
            <p:spPr bwMode="auto">
              <a:xfrm>
                <a:off x="2835" y="3295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grpSp>
          <p:nvGrpSpPr>
            <p:cNvPr id="39150" name="Group 207"/>
            <p:cNvGrpSpPr>
              <a:grpSpLocks/>
            </p:cNvGrpSpPr>
            <p:nvPr/>
          </p:nvGrpSpPr>
          <p:grpSpPr bwMode="auto">
            <a:xfrm>
              <a:off x="4694" y="1797"/>
              <a:ext cx="181" cy="137"/>
              <a:chOff x="2745" y="3249"/>
              <a:chExt cx="181" cy="137"/>
            </a:xfrm>
          </p:grpSpPr>
          <p:sp>
            <p:nvSpPr>
              <p:cNvPr id="39175" name="Rectangle 208"/>
              <p:cNvSpPr>
                <a:spLocks noChangeArrowheads="1"/>
              </p:cNvSpPr>
              <p:nvPr/>
            </p:nvSpPr>
            <p:spPr bwMode="auto">
              <a:xfrm>
                <a:off x="2745" y="3249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176" name="Oval 209"/>
              <p:cNvSpPr>
                <a:spLocks noChangeArrowheads="1"/>
              </p:cNvSpPr>
              <p:nvPr/>
            </p:nvSpPr>
            <p:spPr bwMode="auto">
              <a:xfrm>
                <a:off x="2835" y="3295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grpSp>
          <p:nvGrpSpPr>
            <p:cNvPr id="39151" name="Group 210"/>
            <p:cNvGrpSpPr>
              <a:grpSpLocks/>
            </p:cNvGrpSpPr>
            <p:nvPr/>
          </p:nvGrpSpPr>
          <p:grpSpPr bwMode="auto">
            <a:xfrm>
              <a:off x="4921" y="1661"/>
              <a:ext cx="181" cy="137"/>
              <a:chOff x="2745" y="3249"/>
              <a:chExt cx="181" cy="137"/>
            </a:xfrm>
          </p:grpSpPr>
          <p:sp>
            <p:nvSpPr>
              <p:cNvPr id="39173" name="Rectangle 211"/>
              <p:cNvSpPr>
                <a:spLocks noChangeArrowheads="1"/>
              </p:cNvSpPr>
              <p:nvPr/>
            </p:nvSpPr>
            <p:spPr bwMode="auto">
              <a:xfrm>
                <a:off x="2745" y="3249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174" name="Oval 212"/>
              <p:cNvSpPr>
                <a:spLocks noChangeArrowheads="1"/>
              </p:cNvSpPr>
              <p:nvPr/>
            </p:nvSpPr>
            <p:spPr bwMode="auto">
              <a:xfrm>
                <a:off x="2835" y="3295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grpSp>
          <p:nvGrpSpPr>
            <p:cNvPr id="39152" name="Group 213"/>
            <p:cNvGrpSpPr>
              <a:grpSpLocks/>
            </p:cNvGrpSpPr>
            <p:nvPr/>
          </p:nvGrpSpPr>
          <p:grpSpPr bwMode="auto">
            <a:xfrm>
              <a:off x="4377" y="1888"/>
              <a:ext cx="181" cy="137"/>
              <a:chOff x="2745" y="3249"/>
              <a:chExt cx="181" cy="137"/>
            </a:xfrm>
          </p:grpSpPr>
          <p:sp>
            <p:nvSpPr>
              <p:cNvPr id="39171" name="Rectangle 214"/>
              <p:cNvSpPr>
                <a:spLocks noChangeArrowheads="1"/>
              </p:cNvSpPr>
              <p:nvPr/>
            </p:nvSpPr>
            <p:spPr bwMode="auto">
              <a:xfrm>
                <a:off x="2745" y="3249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172" name="Oval 215"/>
              <p:cNvSpPr>
                <a:spLocks noChangeArrowheads="1"/>
              </p:cNvSpPr>
              <p:nvPr/>
            </p:nvSpPr>
            <p:spPr bwMode="auto">
              <a:xfrm>
                <a:off x="2835" y="3295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grpSp>
          <p:nvGrpSpPr>
            <p:cNvPr id="39153" name="Group 216"/>
            <p:cNvGrpSpPr>
              <a:grpSpLocks/>
            </p:cNvGrpSpPr>
            <p:nvPr/>
          </p:nvGrpSpPr>
          <p:grpSpPr bwMode="auto">
            <a:xfrm>
              <a:off x="4604" y="1979"/>
              <a:ext cx="181" cy="137"/>
              <a:chOff x="2745" y="3249"/>
              <a:chExt cx="181" cy="137"/>
            </a:xfrm>
          </p:grpSpPr>
          <p:sp>
            <p:nvSpPr>
              <p:cNvPr id="39169" name="Rectangle 217"/>
              <p:cNvSpPr>
                <a:spLocks noChangeArrowheads="1"/>
              </p:cNvSpPr>
              <p:nvPr/>
            </p:nvSpPr>
            <p:spPr bwMode="auto">
              <a:xfrm>
                <a:off x="2745" y="3249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170" name="Oval 218"/>
              <p:cNvSpPr>
                <a:spLocks noChangeArrowheads="1"/>
              </p:cNvSpPr>
              <p:nvPr/>
            </p:nvSpPr>
            <p:spPr bwMode="auto">
              <a:xfrm>
                <a:off x="2835" y="3295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grpSp>
          <p:nvGrpSpPr>
            <p:cNvPr id="39154" name="Group 219"/>
            <p:cNvGrpSpPr>
              <a:grpSpLocks/>
            </p:cNvGrpSpPr>
            <p:nvPr/>
          </p:nvGrpSpPr>
          <p:grpSpPr bwMode="auto">
            <a:xfrm>
              <a:off x="4921" y="1842"/>
              <a:ext cx="181" cy="137"/>
              <a:chOff x="2745" y="3249"/>
              <a:chExt cx="181" cy="137"/>
            </a:xfrm>
          </p:grpSpPr>
          <p:sp>
            <p:nvSpPr>
              <p:cNvPr id="39167" name="Rectangle 220"/>
              <p:cNvSpPr>
                <a:spLocks noChangeArrowheads="1"/>
              </p:cNvSpPr>
              <p:nvPr/>
            </p:nvSpPr>
            <p:spPr bwMode="auto">
              <a:xfrm>
                <a:off x="2745" y="3249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168" name="Oval 221"/>
              <p:cNvSpPr>
                <a:spLocks noChangeArrowheads="1"/>
              </p:cNvSpPr>
              <p:nvPr/>
            </p:nvSpPr>
            <p:spPr bwMode="auto">
              <a:xfrm>
                <a:off x="2835" y="3295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grpSp>
          <p:nvGrpSpPr>
            <p:cNvPr id="39155" name="Group 222"/>
            <p:cNvGrpSpPr>
              <a:grpSpLocks/>
            </p:cNvGrpSpPr>
            <p:nvPr/>
          </p:nvGrpSpPr>
          <p:grpSpPr bwMode="auto">
            <a:xfrm>
              <a:off x="4649" y="2160"/>
              <a:ext cx="181" cy="137"/>
              <a:chOff x="2745" y="3249"/>
              <a:chExt cx="181" cy="137"/>
            </a:xfrm>
          </p:grpSpPr>
          <p:sp>
            <p:nvSpPr>
              <p:cNvPr id="39165" name="Rectangle 223"/>
              <p:cNvSpPr>
                <a:spLocks noChangeArrowheads="1"/>
              </p:cNvSpPr>
              <p:nvPr/>
            </p:nvSpPr>
            <p:spPr bwMode="auto">
              <a:xfrm>
                <a:off x="2745" y="3249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166" name="Oval 224"/>
              <p:cNvSpPr>
                <a:spLocks noChangeArrowheads="1"/>
              </p:cNvSpPr>
              <p:nvPr/>
            </p:nvSpPr>
            <p:spPr bwMode="auto">
              <a:xfrm>
                <a:off x="2835" y="3295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grpSp>
          <p:nvGrpSpPr>
            <p:cNvPr id="39156" name="Group 225"/>
            <p:cNvGrpSpPr>
              <a:grpSpLocks/>
            </p:cNvGrpSpPr>
            <p:nvPr/>
          </p:nvGrpSpPr>
          <p:grpSpPr bwMode="auto">
            <a:xfrm>
              <a:off x="4286" y="2115"/>
              <a:ext cx="181" cy="137"/>
              <a:chOff x="2745" y="3249"/>
              <a:chExt cx="181" cy="137"/>
            </a:xfrm>
          </p:grpSpPr>
          <p:sp>
            <p:nvSpPr>
              <p:cNvPr id="39163" name="Rectangle 226"/>
              <p:cNvSpPr>
                <a:spLocks noChangeArrowheads="1"/>
              </p:cNvSpPr>
              <p:nvPr/>
            </p:nvSpPr>
            <p:spPr bwMode="auto">
              <a:xfrm>
                <a:off x="2745" y="3249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164" name="Oval 227"/>
              <p:cNvSpPr>
                <a:spLocks noChangeArrowheads="1"/>
              </p:cNvSpPr>
              <p:nvPr/>
            </p:nvSpPr>
            <p:spPr bwMode="auto">
              <a:xfrm>
                <a:off x="2835" y="3295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grpSp>
          <p:nvGrpSpPr>
            <p:cNvPr id="39157" name="Group 228"/>
            <p:cNvGrpSpPr>
              <a:grpSpLocks/>
            </p:cNvGrpSpPr>
            <p:nvPr/>
          </p:nvGrpSpPr>
          <p:grpSpPr bwMode="auto">
            <a:xfrm>
              <a:off x="4830" y="2024"/>
              <a:ext cx="181" cy="137"/>
              <a:chOff x="2745" y="3249"/>
              <a:chExt cx="181" cy="137"/>
            </a:xfrm>
          </p:grpSpPr>
          <p:sp>
            <p:nvSpPr>
              <p:cNvPr id="39161" name="Rectangle 229"/>
              <p:cNvSpPr>
                <a:spLocks noChangeArrowheads="1"/>
              </p:cNvSpPr>
              <p:nvPr/>
            </p:nvSpPr>
            <p:spPr bwMode="auto">
              <a:xfrm>
                <a:off x="2745" y="3249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162" name="Oval 230"/>
              <p:cNvSpPr>
                <a:spLocks noChangeArrowheads="1"/>
              </p:cNvSpPr>
              <p:nvPr/>
            </p:nvSpPr>
            <p:spPr bwMode="auto">
              <a:xfrm>
                <a:off x="2835" y="3295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grpSp>
          <p:nvGrpSpPr>
            <p:cNvPr id="39158" name="Group 243"/>
            <p:cNvGrpSpPr>
              <a:grpSpLocks/>
            </p:cNvGrpSpPr>
            <p:nvPr/>
          </p:nvGrpSpPr>
          <p:grpSpPr bwMode="auto">
            <a:xfrm>
              <a:off x="4876" y="2205"/>
              <a:ext cx="181" cy="137"/>
              <a:chOff x="2745" y="3249"/>
              <a:chExt cx="181" cy="137"/>
            </a:xfrm>
          </p:grpSpPr>
          <p:sp>
            <p:nvSpPr>
              <p:cNvPr id="39159" name="Rectangle 244"/>
              <p:cNvSpPr>
                <a:spLocks noChangeArrowheads="1"/>
              </p:cNvSpPr>
              <p:nvPr/>
            </p:nvSpPr>
            <p:spPr bwMode="auto">
              <a:xfrm>
                <a:off x="2745" y="3249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160" name="Oval 245"/>
              <p:cNvSpPr>
                <a:spLocks noChangeArrowheads="1"/>
              </p:cNvSpPr>
              <p:nvPr/>
            </p:nvSpPr>
            <p:spPr bwMode="auto">
              <a:xfrm>
                <a:off x="2835" y="3295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</p:grpSp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417485" y="482599"/>
            <a:ext cx="8229600" cy="712786"/>
          </a:xfrm>
          <a:solidFill>
            <a:srgbClr val="92D050"/>
          </a:solidFill>
          <a:ln>
            <a:solidFill>
              <a:schemeClr val="accent2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" sz="3200" dirty="0">
                <a:solidFill>
                  <a:schemeClr val="tx1"/>
                </a:solidFill>
              </a:rPr>
              <a:t>ACTIVIDAD ESPECIFICA</a:t>
            </a:r>
          </a:p>
        </p:txBody>
      </p:sp>
      <p:grpSp>
        <p:nvGrpSpPr>
          <p:cNvPr id="14" name="Group 312"/>
          <p:cNvGrpSpPr>
            <a:grpSpLocks/>
          </p:cNvGrpSpPr>
          <p:nvPr/>
        </p:nvGrpSpPr>
        <p:grpSpPr bwMode="auto">
          <a:xfrm>
            <a:off x="468313" y="1830388"/>
            <a:ext cx="1430337" cy="1527175"/>
            <a:chOff x="800" y="1071"/>
            <a:chExt cx="901" cy="962"/>
          </a:xfrm>
        </p:grpSpPr>
        <p:grpSp>
          <p:nvGrpSpPr>
            <p:cNvPr id="39041" name="Group 311"/>
            <p:cNvGrpSpPr>
              <a:grpSpLocks/>
            </p:cNvGrpSpPr>
            <p:nvPr/>
          </p:nvGrpSpPr>
          <p:grpSpPr bwMode="auto">
            <a:xfrm>
              <a:off x="800" y="1071"/>
              <a:ext cx="901" cy="962"/>
              <a:chOff x="521" y="1434"/>
              <a:chExt cx="901" cy="962"/>
            </a:xfrm>
          </p:grpSpPr>
          <p:grpSp>
            <p:nvGrpSpPr>
              <p:cNvPr id="39043" name="Group 310"/>
              <p:cNvGrpSpPr>
                <a:grpSpLocks/>
              </p:cNvGrpSpPr>
              <p:nvPr/>
            </p:nvGrpSpPr>
            <p:grpSpPr bwMode="auto">
              <a:xfrm>
                <a:off x="521" y="1434"/>
                <a:ext cx="901" cy="962"/>
                <a:chOff x="521" y="1434"/>
                <a:chExt cx="901" cy="962"/>
              </a:xfrm>
            </p:grpSpPr>
            <p:grpSp>
              <p:nvGrpSpPr>
                <p:cNvPr id="39045" name="Group 309"/>
                <p:cNvGrpSpPr>
                  <a:grpSpLocks/>
                </p:cNvGrpSpPr>
                <p:nvPr/>
              </p:nvGrpSpPr>
              <p:grpSpPr bwMode="auto">
                <a:xfrm>
                  <a:off x="521" y="1434"/>
                  <a:ext cx="901" cy="962"/>
                  <a:chOff x="521" y="1434"/>
                  <a:chExt cx="901" cy="962"/>
                </a:xfrm>
              </p:grpSpPr>
              <p:grpSp>
                <p:nvGrpSpPr>
                  <p:cNvPr id="39049" name="Group 308"/>
                  <p:cNvGrpSpPr>
                    <a:grpSpLocks/>
                  </p:cNvGrpSpPr>
                  <p:nvPr/>
                </p:nvGrpSpPr>
                <p:grpSpPr bwMode="auto">
                  <a:xfrm>
                    <a:off x="521" y="1434"/>
                    <a:ext cx="901" cy="962"/>
                    <a:chOff x="521" y="1434"/>
                    <a:chExt cx="901" cy="962"/>
                  </a:xfrm>
                </p:grpSpPr>
                <p:grpSp>
                  <p:nvGrpSpPr>
                    <p:cNvPr id="39056" name="Group 30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" y="1434"/>
                      <a:ext cx="901" cy="962"/>
                      <a:chOff x="521" y="1434"/>
                      <a:chExt cx="901" cy="962"/>
                    </a:xfrm>
                  </p:grpSpPr>
                  <p:grpSp>
                    <p:nvGrpSpPr>
                      <p:cNvPr id="39064" name="Group 30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21" y="1434"/>
                        <a:ext cx="901" cy="962"/>
                        <a:chOff x="521" y="1434"/>
                        <a:chExt cx="901" cy="962"/>
                      </a:xfrm>
                    </p:grpSpPr>
                    <p:grpSp>
                      <p:nvGrpSpPr>
                        <p:cNvPr id="39067" name="Group 30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521" y="1434"/>
                          <a:ext cx="901" cy="962"/>
                          <a:chOff x="521" y="1434"/>
                          <a:chExt cx="901" cy="962"/>
                        </a:xfrm>
                      </p:grpSpPr>
                      <p:sp>
                        <p:nvSpPr>
                          <p:cNvPr id="39080" name="AutoShape 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21" y="1434"/>
                            <a:ext cx="862" cy="953"/>
                          </a:xfrm>
                          <a:prstGeom prst="can">
                            <a:avLst>
                              <a:gd name="adj" fmla="val 27639"/>
                            </a:avLst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/>
                          <a:lstStyle/>
                          <a:p>
                            <a:endParaRPr lang="es-PE"/>
                          </a:p>
                        </p:txBody>
                      </p:sp>
                      <p:grpSp>
                        <p:nvGrpSpPr>
                          <p:cNvPr id="39081" name="Group 13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521" y="1661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39142" name="Group 12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39144" name="AutoShape 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45" name="Rectangle 9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46" name="Oval 1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39143" name="AutoShape 1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39082" name="Group 14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748" y="1706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39137" name="Group 15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39139" name="AutoShape 1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40" name="Rectangle 1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41" name="Oval 1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39138" name="AutoShape 1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39083" name="Group 20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521" y="1888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39132" name="Group 21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39134" name="AutoShape 2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35" name="Rectangle 2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36" name="Oval 2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39133" name="AutoShape 2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39084" name="Group 3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975" y="1706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39127" name="Group 33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39129" name="AutoShape 3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30" name="Rectangle 3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31" name="Oval 3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39128" name="AutoShape 3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39085" name="Group 44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521" y="2069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39122" name="Group 45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39124" name="AutoShape 4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25" name="Rectangle 4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26" name="Oval 4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39123" name="AutoShape 4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39086" name="Group 5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884" y="2069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39117" name="Group 57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39119" name="AutoShape 5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20" name="Rectangle 59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21" name="Oval 6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39118" name="AutoShape 6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39087" name="Group 6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111" y="1797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39112" name="Group 63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39114" name="AutoShape 6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15" name="Rectangle 6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16" name="Oval 6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39113" name="AutoShape 6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39088" name="Group 6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111" y="2024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39107" name="Group 69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39109" name="AutoShape 7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10" name="Rectangle 71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11" name="Oval 7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39108" name="AutoShape 7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39089" name="Group 80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 rot="6859158">
                            <a:off x="824" y="2156"/>
                            <a:ext cx="240" cy="240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39102" name="Group 81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39104" name="AutoShape 8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05" name="Rectangle 8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06" name="Oval 8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39103" name="AutoShape 8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39090" name="Group 8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 rot="-2041291">
                            <a:off x="1212" y="1613"/>
                            <a:ext cx="210" cy="210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39097" name="Group 87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39099" name="AutoShape 8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00" name="Rectangle 89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101" name="Oval 9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39098" name="AutoShape 9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grpSp>
                        <p:nvGrpSpPr>
                          <p:cNvPr id="39091" name="Group 9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 rot="5400000">
                            <a:off x="612" y="2160"/>
                            <a:ext cx="227" cy="227"/>
                            <a:chOff x="1383" y="3203"/>
                            <a:chExt cx="227" cy="227"/>
                          </a:xfrm>
                        </p:grpSpPr>
                        <p:grpSp>
                          <p:nvGrpSpPr>
                            <p:cNvPr id="39092" name="Group 93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83" y="3203"/>
                              <a:ext cx="227" cy="159"/>
                              <a:chOff x="1383" y="3203"/>
                              <a:chExt cx="227" cy="159"/>
                            </a:xfrm>
                          </p:grpSpPr>
                          <p:sp>
                            <p:nvSpPr>
                              <p:cNvPr id="39094" name="AutoShape 9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83" y="3294"/>
                                <a:ext cx="68" cy="68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5A1AE8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095" name="Rectangle 9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29" y="3203"/>
                                <a:ext cx="90" cy="91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33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  <p:sp>
                            <p:nvSpPr>
                              <p:cNvPr id="39096" name="Oval 9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519" y="3249"/>
                                <a:ext cx="91" cy="9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EEFDA1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es-PE"/>
                              </a:p>
                            </p:txBody>
                          </p:sp>
                        </p:grpSp>
                        <p:sp>
                          <p:nvSpPr>
                            <p:cNvPr id="39093" name="AutoShape 9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74" y="3339"/>
                              <a:ext cx="91" cy="91"/>
                            </a:xfrm>
                            <a:prstGeom prst="diamond">
                              <a:avLst/>
                            </a:prstGeom>
                            <a:solidFill>
                              <a:schemeClr val="tx1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</p:grpSp>
                    <p:grpSp>
                      <p:nvGrpSpPr>
                        <p:cNvPr id="39068" name="Group 2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703" y="1888"/>
                          <a:ext cx="227" cy="227"/>
                          <a:chOff x="1383" y="3203"/>
                          <a:chExt cx="227" cy="227"/>
                        </a:xfrm>
                      </p:grpSpPr>
                      <p:grpSp>
                        <p:nvGrpSpPr>
                          <p:cNvPr id="39075" name="Group 27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383" y="3203"/>
                            <a:ext cx="227" cy="159"/>
                            <a:chOff x="1383" y="3203"/>
                            <a:chExt cx="227" cy="159"/>
                          </a:xfrm>
                        </p:grpSpPr>
                        <p:sp>
                          <p:nvSpPr>
                            <p:cNvPr id="39077" name="AutoShape 2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83" y="3294"/>
                              <a:ext cx="68" cy="68"/>
                            </a:xfrm>
                            <a:prstGeom prst="triangle">
                              <a:avLst>
                                <a:gd name="adj" fmla="val 50000"/>
                              </a:avLst>
                            </a:prstGeom>
                            <a:solidFill>
                              <a:srgbClr val="5A1AE8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  <p:sp>
                          <p:nvSpPr>
                            <p:cNvPr id="39078" name="Rectangle 2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29" y="3203"/>
                              <a:ext cx="90" cy="91"/>
                            </a:xfrm>
                            <a:prstGeom prst="rect">
                              <a:avLst/>
                            </a:prstGeom>
                            <a:solidFill>
                              <a:srgbClr val="FF3300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  <p:sp>
                          <p:nvSpPr>
                            <p:cNvPr id="39079" name="Oval 3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519" y="3249"/>
                              <a:ext cx="91" cy="91"/>
                            </a:xfrm>
                            <a:prstGeom prst="ellipse">
                              <a:avLst/>
                            </a:prstGeom>
                            <a:solidFill>
                              <a:srgbClr val="EEFDA1"/>
                            </a:solidFill>
                            <a:ln w="9525">
                              <a:solidFill>
                                <a:schemeClr val="tx1"/>
                              </a:solidFill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sp>
                        <p:nvSpPr>
                          <p:cNvPr id="39076" name="AutoShape 3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74" y="3339"/>
                            <a:ext cx="91" cy="91"/>
                          </a:xfrm>
                          <a:prstGeom prst="diamond">
                            <a:avLst/>
                          </a:prstGeom>
                          <a:solidFill>
                            <a:schemeClr val="tx1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:ln>
                        </p:spPr>
                        <p:txBody>
                          <a:bodyPr wrap="none" anchor="ctr"/>
                          <a:lstStyle/>
                          <a:p>
                            <a:endParaRPr lang="es-PE"/>
                          </a:p>
                        </p:txBody>
                      </p:sp>
                    </p:grpSp>
                    <p:grpSp>
                      <p:nvGrpSpPr>
                        <p:cNvPr id="39069" name="Group 3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30" y="1888"/>
                          <a:ext cx="227" cy="227"/>
                          <a:chOff x="1383" y="3203"/>
                          <a:chExt cx="227" cy="227"/>
                        </a:xfrm>
                      </p:grpSpPr>
                      <p:grpSp>
                        <p:nvGrpSpPr>
                          <p:cNvPr id="39070" name="Group 39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383" y="3203"/>
                            <a:ext cx="227" cy="159"/>
                            <a:chOff x="1383" y="3203"/>
                            <a:chExt cx="227" cy="159"/>
                          </a:xfrm>
                        </p:grpSpPr>
                        <p:sp>
                          <p:nvSpPr>
                            <p:cNvPr id="39072" name="AutoShape 4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83" y="3294"/>
                              <a:ext cx="68" cy="68"/>
                            </a:xfrm>
                            <a:prstGeom prst="triangle">
                              <a:avLst>
                                <a:gd name="adj" fmla="val 50000"/>
                              </a:avLst>
                            </a:prstGeom>
                            <a:solidFill>
                              <a:srgbClr val="5A1AE8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  <p:sp>
                          <p:nvSpPr>
                            <p:cNvPr id="39073" name="Rectangle 4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29" y="3203"/>
                              <a:ext cx="90" cy="91"/>
                            </a:xfrm>
                            <a:prstGeom prst="rect">
                              <a:avLst/>
                            </a:prstGeom>
                            <a:solidFill>
                              <a:srgbClr val="FF3300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  <p:sp>
                          <p:nvSpPr>
                            <p:cNvPr id="39074" name="Oval 4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519" y="3249"/>
                              <a:ext cx="91" cy="91"/>
                            </a:xfrm>
                            <a:prstGeom prst="ellipse">
                              <a:avLst/>
                            </a:prstGeom>
                            <a:solidFill>
                              <a:srgbClr val="EEFDA1"/>
                            </a:solidFill>
                            <a:ln w="9525">
                              <a:solidFill>
                                <a:schemeClr val="tx1"/>
                              </a:solidFill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es-PE"/>
                            </a:p>
                          </p:txBody>
                        </p:sp>
                      </p:grpSp>
                      <p:sp>
                        <p:nvSpPr>
                          <p:cNvPr id="39071" name="AutoShape 4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74" y="3339"/>
                            <a:ext cx="91" cy="91"/>
                          </a:xfrm>
                          <a:prstGeom prst="diamond">
                            <a:avLst/>
                          </a:prstGeom>
                          <a:solidFill>
                            <a:schemeClr val="tx1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:ln>
                        </p:spPr>
                        <p:txBody>
                          <a:bodyPr wrap="none" anchor="ctr"/>
                          <a:lstStyle/>
                          <a:p>
                            <a:endParaRPr lang="es-PE"/>
                          </a:p>
                        </p:txBody>
                      </p:sp>
                    </p:grpSp>
                  </p:grpSp>
                  <p:sp>
                    <p:nvSpPr>
                      <p:cNvPr id="39065" name="Oval 10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02" y="2296"/>
                        <a:ext cx="91" cy="91"/>
                      </a:xfrm>
                      <a:prstGeom prst="ellipse">
                        <a:avLst/>
                      </a:prstGeom>
                      <a:solidFill>
                        <a:srgbClr val="EEFDA1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  <p:sp>
                    <p:nvSpPr>
                      <p:cNvPr id="39066" name="Rectangle 10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92" y="2160"/>
                        <a:ext cx="90" cy="91"/>
                      </a:xfrm>
                      <a:prstGeom prst="rect">
                        <a:avLst/>
                      </a:prstGeom>
                      <a:solidFill>
                        <a:srgbClr val="FF3300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</p:grpSp>
                <p:grpSp>
                  <p:nvGrpSpPr>
                    <p:cNvPr id="39057" name="Group 5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02" y="2115"/>
                      <a:ext cx="227" cy="227"/>
                      <a:chOff x="1383" y="3203"/>
                      <a:chExt cx="227" cy="227"/>
                    </a:xfrm>
                  </p:grpSpPr>
                  <p:grpSp>
                    <p:nvGrpSpPr>
                      <p:cNvPr id="39059" name="Group 5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383" y="3203"/>
                        <a:ext cx="227" cy="159"/>
                        <a:chOff x="1383" y="3203"/>
                        <a:chExt cx="227" cy="159"/>
                      </a:xfrm>
                    </p:grpSpPr>
                    <p:sp>
                      <p:nvSpPr>
                        <p:cNvPr id="39061" name="AutoShape 5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83" y="3294"/>
                          <a:ext cx="68" cy="68"/>
                        </a:xfrm>
                        <a:prstGeom prst="triangle">
                          <a:avLst>
                            <a:gd name="adj" fmla="val 50000"/>
                          </a:avLst>
                        </a:prstGeom>
                        <a:solidFill>
                          <a:srgbClr val="5A1AE8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s-PE"/>
                        </a:p>
                      </p:txBody>
                    </p:sp>
                    <p:sp>
                      <p:nvSpPr>
                        <p:cNvPr id="39062" name="Rectangle 5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29" y="3203"/>
                          <a:ext cx="90" cy="91"/>
                        </a:xfrm>
                        <a:prstGeom prst="rect">
                          <a:avLst/>
                        </a:prstGeom>
                        <a:solidFill>
                          <a:srgbClr val="FF3300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s-PE"/>
                        </a:p>
                      </p:txBody>
                    </p:sp>
                    <p:sp>
                      <p:nvSpPr>
                        <p:cNvPr id="39063" name="Oval 5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519" y="3249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EEFDA1"/>
                        </a:solidFill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es-PE"/>
                        </a:p>
                      </p:txBody>
                    </p:sp>
                  </p:grpSp>
                  <p:sp>
                    <p:nvSpPr>
                      <p:cNvPr id="39060" name="AutoShape 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4" y="3339"/>
                        <a:ext cx="91" cy="91"/>
                      </a:xfrm>
                      <a:prstGeom prst="diamond">
                        <a:avLst/>
                      </a:prstGeom>
                      <a:solidFill>
                        <a:schemeClr val="tx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</p:grpSp>
                <p:sp>
                  <p:nvSpPr>
                    <p:cNvPr id="39058" name="Rectangle 1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92" y="1979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9050" name="Group 74"/>
                  <p:cNvGrpSpPr>
                    <a:grpSpLocks/>
                  </p:cNvGrpSpPr>
                  <p:nvPr/>
                </p:nvGrpSpPr>
                <p:grpSpPr bwMode="auto">
                  <a:xfrm>
                    <a:off x="1020" y="2160"/>
                    <a:ext cx="227" cy="227"/>
                    <a:chOff x="1383" y="3203"/>
                    <a:chExt cx="227" cy="227"/>
                  </a:xfrm>
                </p:grpSpPr>
                <p:grpSp>
                  <p:nvGrpSpPr>
                    <p:cNvPr id="39051" name="Group 7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83" y="3203"/>
                      <a:ext cx="227" cy="159"/>
                      <a:chOff x="1383" y="3203"/>
                      <a:chExt cx="227" cy="159"/>
                    </a:xfrm>
                  </p:grpSpPr>
                  <p:sp>
                    <p:nvSpPr>
                      <p:cNvPr id="39053" name="AutoShape 7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83" y="3294"/>
                        <a:ext cx="68" cy="68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5A1AE8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  <p:sp>
                    <p:nvSpPr>
                      <p:cNvPr id="39054" name="Rectangle 7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29" y="3203"/>
                        <a:ext cx="90" cy="91"/>
                      </a:xfrm>
                      <a:prstGeom prst="rect">
                        <a:avLst/>
                      </a:prstGeom>
                      <a:solidFill>
                        <a:srgbClr val="FF3300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  <p:sp>
                    <p:nvSpPr>
                      <p:cNvPr id="39055" name="Oval 7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19" y="3249"/>
                        <a:ext cx="91" cy="91"/>
                      </a:xfrm>
                      <a:prstGeom prst="ellipse">
                        <a:avLst/>
                      </a:prstGeom>
                      <a:solidFill>
                        <a:srgbClr val="EEFDA1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s-PE"/>
                      </a:p>
                    </p:txBody>
                  </p:sp>
                </p:grpSp>
                <p:sp>
                  <p:nvSpPr>
                    <p:cNvPr id="39052" name="AutoShape 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3339"/>
                      <a:ext cx="91" cy="91"/>
                    </a:xfrm>
                    <a:prstGeom prst="diamond">
                      <a:avLst/>
                    </a:pr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</p:grpSp>
            <p:sp>
              <p:nvSpPr>
                <p:cNvPr id="39046" name="AutoShape 106"/>
                <p:cNvSpPr>
                  <a:spLocks noChangeArrowheads="1"/>
                </p:cNvSpPr>
                <p:nvPr/>
              </p:nvSpPr>
              <p:spPr bwMode="auto">
                <a:xfrm>
                  <a:off x="748" y="1661"/>
                  <a:ext cx="68" cy="68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5A1AE8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PE"/>
                </a:p>
              </p:txBody>
            </p:sp>
            <p:sp>
              <p:nvSpPr>
                <p:cNvPr id="39047" name="Oval 108"/>
                <p:cNvSpPr>
                  <a:spLocks noChangeArrowheads="1"/>
                </p:cNvSpPr>
                <p:nvPr/>
              </p:nvSpPr>
              <p:spPr bwMode="auto">
                <a:xfrm>
                  <a:off x="884" y="1661"/>
                  <a:ext cx="91" cy="91"/>
                </a:xfrm>
                <a:prstGeom prst="ellipse">
                  <a:avLst/>
                </a:prstGeom>
                <a:solidFill>
                  <a:srgbClr val="EEFDA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PE"/>
                </a:p>
              </p:txBody>
            </p:sp>
            <p:sp>
              <p:nvSpPr>
                <p:cNvPr id="39048" name="AutoShape 109"/>
                <p:cNvSpPr>
                  <a:spLocks noChangeArrowheads="1"/>
                </p:cNvSpPr>
                <p:nvPr/>
              </p:nvSpPr>
              <p:spPr bwMode="auto">
                <a:xfrm>
                  <a:off x="1156" y="1661"/>
                  <a:ext cx="91" cy="91"/>
                </a:xfrm>
                <a:prstGeom prst="diamond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PE"/>
                </a:p>
              </p:txBody>
            </p:sp>
          </p:grpSp>
          <p:sp>
            <p:nvSpPr>
              <p:cNvPr id="39044" name="AutoShape 100"/>
              <p:cNvSpPr>
                <a:spLocks noChangeArrowheads="1"/>
              </p:cNvSpPr>
              <p:nvPr/>
            </p:nvSpPr>
            <p:spPr bwMode="auto">
              <a:xfrm>
                <a:off x="1292" y="2237"/>
                <a:ext cx="68" cy="68"/>
              </a:xfrm>
              <a:prstGeom prst="triangle">
                <a:avLst>
                  <a:gd name="adj" fmla="val 50000"/>
                </a:avLst>
              </a:prstGeom>
              <a:solidFill>
                <a:srgbClr val="5A1AE8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</p:grpSp>
        <p:sp>
          <p:nvSpPr>
            <p:cNvPr id="39042" name="AutoShape 103"/>
            <p:cNvSpPr>
              <a:spLocks noChangeArrowheads="1"/>
            </p:cNvSpPr>
            <p:nvPr/>
          </p:nvSpPr>
          <p:spPr bwMode="auto">
            <a:xfrm>
              <a:off x="1292" y="1888"/>
              <a:ext cx="91" cy="91"/>
            </a:xfrm>
            <a:prstGeom prst="diamond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</p:grpSp>
      <p:grpSp>
        <p:nvGrpSpPr>
          <p:cNvPr id="30990" name="Group 325"/>
          <p:cNvGrpSpPr>
            <a:grpSpLocks/>
          </p:cNvGrpSpPr>
          <p:nvPr/>
        </p:nvGrpSpPr>
        <p:grpSpPr bwMode="auto">
          <a:xfrm>
            <a:off x="6804248" y="4579938"/>
            <a:ext cx="1368425" cy="1512887"/>
            <a:chOff x="4332" y="2750"/>
            <a:chExt cx="862" cy="953"/>
          </a:xfrm>
        </p:grpSpPr>
        <p:sp>
          <p:nvSpPr>
            <p:cNvPr id="39030" name="AutoShape 7"/>
            <p:cNvSpPr>
              <a:spLocks noChangeArrowheads="1"/>
            </p:cNvSpPr>
            <p:nvPr/>
          </p:nvSpPr>
          <p:spPr bwMode="auto">
            <a:xfrm>
              <a:off x="4332" y="2750"/>
              <a:ext cx="862" cy="953"/>
            </a:xfrm>
            <a:prstGeom prst="can">
              <a:avLst>
                <a:gd name="adj" fmla="val 27639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31" name="Rectangle 178"/>
            <p:cNvSpPr>
              <a:spLocks noChangeArrowheads="1"/>
            </p:cNvSpPr>
            <p:nvPr/>
          </p:nvSpPr>
          <p:spPr bwMode="auto">
            <a:xfrm>
              <a:off x="5012" y="3067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32" name="Rectangle 183"/>
            <p:cNvSpPr>
              <a:spLocks noChangeArrowheads="1"/>
            </p:cNvSpPr>
            <p:nvPr/>
          </p:nvSpPr>
          <p:spPr bwMode="auto">
            <a:xfrm>
              <a:off x="4740" y="3113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33" name="Rectangle 187"/>
            <p:cNvSpPr>
              <a:spLocks noChangeArrowheads="1"/>
            </p:cNvSpPr>
            <p:nvPr/>
          </p:nvSpPr>
          <p:spPr bwMode="auto">
            <a:xfrm>
              <a:off x="4422" y="3339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34" name="Rectangle 191"/>
            <p:cNvSpPr>
              <a:spLocks noChangeArrowheads="1"/>
            </p:cNvSpPr>
            <p:nvPr/>
          </p:nvSpPr>
          <p:spPr bwMode="auto">
            <a:xfrm>
              <a:off x="4876" y="3385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35" name="Rectangle 195"/>
            <p:cNvSpPr>
              <a:spLocks noChangeArrowheads="1"/>
            </p:cNvSpPr>
            <p:nvPr/>
          </p:nvSpPr>
          <p:spPr bwMode="auto">
            <a:xfrm>
              <a:off x="4558" y="3022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36" name="Rectangle 199"/>
            <p:cNvSpPr>
              <a:spLocks noChangeArrowheads="1"/>
            </p:cNvSpPr>
            <p:nvPr/>
          </p:nvSpPr>
          <p:spPr bwMode="auto">
            <a:xfrm>
              <a:off x="4377" y="2976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37" name="Rectangle 232"/>
            <p:cNvSpPr>
              <a:spLocks noChangeArrowheads="1"/>
            </p:cNvSpPr>
            <p:nvPr/>
          </p:nvSpPr>
          <p:spPr bwMode="auto">
            <a:xfrm>
              <a:off x="4649" y="3339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38" name="Rectangle 235"/>
            <p:cNvSpPr>
              <a:spLocks noChangeArrowheads="1"/>
            </p:cNvSpPr>
            <p:nvPr/>
          </p:nvSpPr>
          <p:spPr bwMode="auto">
            <a:xfrm>
              <a:off x="4694" y="3566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39" name="Rectangle 238"/>
            <p:cNvSpPr>
              <a:spLocks noChangeArrowheads="1"/>
            </p:cNvSpPr>
            <p:nvPr/>
          </p:nvSpPr>
          <p:spPr bwMode="auto">
            <a:xfrm>
              <a:off x="5012" y="3249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40" name="Rectangle 241"/>
            <p:cNvSpPr>
              <a:spLocks noChangeArrowheads="1"/>
            </p:cNvSpPr>
            <p:nvPr/>
          </p:nvSpPr>
          <p:spPr bwMode="auto">
            <a:xfrm>
              <a:off x="5057" y="3475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</p:grpSp>
      <p:grpSp>
        <p:nvGrpSpPr>
          <p:cNvPr id="30991" name="Group 268"/>
          <p:cNvGrpSpPr>
            <a:grpSpLocks/>
          </p:cNvGrpSpPr>
          <p:nvPr/>
        </p:nvGrpSpPr>
        <p:grpSpPr bwMode="auto">
          <a:xfrm>
            <a:off x="250825" y="3573463"/>
            <a:ext cx="2881313" cy="376237"/>
            <a:chOff x="249" y="2614"/>
            <a:chExt cx="1815" cy="237"/>
          </a:xfrm>
        </p:grpSpPr>
        <p:sp>
          <p:nvSpPr>
            <p:cNvPr id="39021" name="Text Box 264"/>
            <p:cNvSpPr txBox="1">
              <a:spLocks noChangeArrowheads="1"/>
            </p:cNvSpPr>
            <p:nvPr/>
          </p:nvSpPr>
          <p:spPr bwMode="auto">
            <a:xfrm>
              <a:off x="1202" y="2614"/>
              <a:ext cx="22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/>
                <a:t>+</a:t>
              </a:r>
            </a:p>
          </p:txBody>
        </p:sp>
        <p:grpSp>
          <p:nvGrpSpPr>
            <p:cNvPr id="39022" name="Group 267"/>
            <p:cNvGrpSpPr>
              <a:grpSpLocks/>
            </p:cNvGrpSpPr>
            <p:nvPr/>
          </p:nvGrpSpPr>
          <p:grpSpPr bwMode="auto">
            <a:xfrm>
              <a:off x="249" y="2614"/>
              <a:ext cx="1815" cy="237"/>
              <a:chOff x="249" y="2614"/>
              <a:chExt cx="1815" cy="237"/>
            </a:xfrm>
          </p:grpSpPr>
          <p:sp>
            <p:nvSpPr>
              <p:cNvPr id="39023" name="Oval 179"/>
              <p:cNvSpPr>
                <a:spLocks noChangeArrowheads="1"/>
              </p:cNvSpPr>
              <p:nvPr/>
            </p:nvSpPr>
            <p:spPr bwMode="auto">
              <a:xfrm>
                <a:off x="1383" y="2704"/>
                <a:ext cx="91" cy="91"/>
              </a:xfrm>
              <a:prstGeom prst="ellipse">
                <a:avLst/>
              </a:prstGeom>
              <a:solidFill>
                <a:srgbClr val="EEFDA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024" name="Rectangle 254"/>
              <p:cNvSpPr>
                <a:spLocks noChangeArrowheads="1"/>
              </p:cNvSpPr>
              <p:nvPr/>
            </p:nvSpPr>
            <p:spPr bwMode="auto">
              <a:xfrm>
                <a:off x="1111" y="2704"/>
                <a:ext cx="90" cy="9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025" name="Text Box 265"/>
              <p:cNvSpPr txBox="1">
                <a:spLocks noChangeArrowheads="1"/>
              </p:cNvSpPr>
              <p:nvPr/>
            </p:nvSpPr>
            <p:spPr bwMode="auto">
              <a:xfrm>
                <a:off x="1701" y="2614"/>
                <a:ext cx="22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s-ES"/>
                  <a:t>+</a:t>
                </a:r>
              </a:p>
            </p:txBody>
          </p:sp>
          <p:sp>
            <p:nvSpPr>
              <p:cNvPr id="39026" name="AutoShape 182"/>
              <p:cNvSpPr>
                <a:spLocks noChangeArrowheads="1"/>
              </p:cNvSpPr>
              <p:nvPr/>
            </p:nvSpPr>
            <p:spPr bwMode="auto">
              <a:xfrm>
                <a:off x="1655" y="2704"/>
                <a:ext cx="68" cy="68"/>
              </a:xfrm>
              <a:prstGeom prst="triangle">
                <a:avLst>
                  <a:gd name="adj" fmla="val 50000"/>
                </a:avLst>
              </a:prstGeom>
              <a:solidFill>
                <a:srgbClr val="5A1AE8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027" name="AutoShape 261"/>
              <p:cNvSpPr>
                <a:spLocks noChangeArrowheads="1"/>
              </p:cNvSpPr>
              <p:nvPr/>
            </p:nvSpPr>
            <p:spPr bwMode="auto">
              <a:xfrm>
                <a:off x="1882" y="2704"/>
                <a:ext cx="91" cy="91"/>
              </a:xfrm>
              <a:prstGeom prst="diamond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PE"/>
              </a:p>
            </p:txBody>
          </p:sp>
          <p:sp>
            <p:nvSpPr>
              <p:cNvPr id="39028" name="Text Box 262"/>
              <p:cNvSpPr txBox="1">
                <a:spLocks noChangeArrowheads="1"/>
              </p:cNvSpPr>
              <p:nvPr/>
            </p:nvSpPr>
            <p:spPr bwMode="auto">
              <a:xfrm>
                <a:off x="249" y="2614"/>
                <a:ext cx="1815" cy="237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b="1"/>
                  <a:t>Prot.Tot</a:t>
                </a:r>
                <a:r>
                  <a:rPr lang="es-ES"/>
                  <a:t>: ∑</a:t>
                </a:r>
              </a:p>
            </p:txBody>
          </p:sp>
          <p:sp>
            <p:nvSpPr>
              <p:cNvPr id="39029" name="Text Box 266"/>
              <p:cNvSpPr txBox="1">
                <a:spLocks noChangeArrowheads="1"/>
              </p:cNvSpPr>
              <p:nvPr/>
            </p:nvSpPr>
            <p:spPr bwMode="auto">
              <a:xfrm>
                <a:off x="1474" y="2614"/>
                <a:ext cx="22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s-ES"/>
                  <a:t>+</a:t>
                </a:r>
              </a:p>
            </p:txBody>
          </p:sp>
        </p:grpSp>
      </p:grpSp>
      <p:grpSp>
        <p:nvGrpSpPr>
          <p:cNvPr id="30993" name="Group 322"/>
          <p:cNvGrpSpPr>
            <a:grpSpLocks/>
          </p:cNvGrpSpPr>
          <p:nvPr/>
        </p:nvGrpSpPr>
        <p:grpSpPr bwMode="auto">
          <a:xfrm>
            <a:off x="3419872" y="3557588"/>
            <a:ext cx="2449513" cy="376237"/>
            <a:chOff x="2290" y="2523"/>
            <a:chExt cx="1543" cy="237"/>
          </a:xfrm>
        </p:grpSpPr>
        <p:sp>
          <p:nvSpPr>
            <p:cNvPr id="39015" name="Text Box 270"/>
            <p:cNvSpPr txBox="1">
              <a:spLocks noChangeArrowheads="1"/>
            </p:cNvSpPr>
            <p:nvPr/>
          </p:nvSpPr>
          <p:spPr bwMode="auto">
            <a:xfrm>
              <a:off x="3243" y="2523"/>
              <a:ext cx="22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/>
                <a:t>+</a:t>
              </a:r>
            </a:p>
          </p:txBody>
        </p:sp>
        <p:sp>
          <p:nvSpPr>
            <p:cNvPr id="39016" name="Oval 272"/>
            <p:cNvSpPr>
              <a:spLocks noChangeArrowheads="1"/>
            </p:cNvSpPr>
            <p:nvPr/>
          </p:nvSpPr>
          <p:spPr bwMode="auto">
            <a:xfrm>
              <a:off x="3424" y="2614"/>
              <a:ext cx="91" cy="91"/>
            </a:xfrm>
            <a:prstGeom prst="ellipse">
              <a:avLst/>
            </a:prstGeom>
            <a:solidFill>
              <a:srgbClr val="EEFDA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17" name="Rectangle 273"/>
            <p:cNvSpPr>
              <a:spLocks noChangeArrowheads="1"/>
            </p:cNvSpPr>
            <p:nvPr/>
          </p:nvSpPr>
          <p:spPr bwMode="auto">
            <a:xfrm>
              <a:off x="3152" y="2614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18" name="AutoShape 275"/>
            <p:cNvSpPr>
              <a:spLocks noChangeArrowheads="1"/>
            </p:cNvSpPr>
            <p:nvPr/>
          </p:nvSpPr>
          <p:spPr bwMode="auto">
            <a:xfrm>
              <a:off x="3696" y="2615"/>
              <a:ext cx="68" cy="68"/>
            </a:xfrm>
            <a:prstGeom prst="triangle">
              <a:avLst>
                <a:gd name="adj" fmla="val 50000"/>
              </a:avLst>
            </a:prstGeom>
            <a:solidFill>
              <a:srgbClr val="5A1AE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19" name="Text Box 277"/>
            <p:cNvSpPr txBox="1">
              <a:spLocks noChangeArrowheads="1"/>
            </p:cNvSpPr>
            <p:nvPr/>
          </p:nvSpPr>
          <p:spPr bwMode="auto">
            <a:xfrm>
              <a:off x="2290" y="2523"/>
              <a:ext cx="1543" cy="237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 b="1"/>
                <a:t>Prot.Tot</a:t>
              </a:r>
              <a:r>
                <a:rPr lang="es-ES"/>
                <a:t>: ∑</a:t>
              </a:r>
            </a:p>
          </p:txBody>
        </p:sp>
        <p:sp>
          <p:nvSpPr>
            <p:cNvPr id="39020" name="Text Box 278"/>
            <p:cNvSpPr txBox="1">
              <a:spLocks noChangeArrowheads="1"/>
            </p:cNvSpPr>
            <p:nvPr/>
          </p:nvSpPr>
          <p:spPr bwMode="auto">
            <a:xfrm>
              <a:off x="3515" y="2523"/>
              <a:ext cx="22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/>
                <a:t>+</a:t>
              </a:r>
            </a:p>
          </p:txBody>
        </p:sp>
      </p:grpSp>
      <p:grpSp>
        <p:nvGrpSpPr>
          <p:cNvPr id="30994" name="Group 313"/>
          <p:cNvGrpSpPr>
            <a:grpSpLocks/>
          </p:cNvGrpSpPr>
          <p:nvPr/>
        </p:nvGrpSpPr>
        <p:grpSpPr bwMode="auto">
          <a:xfrm>
            <a:off x="1979613" y="2205038"/>
            <a:ext cx="1079500" cy="647700"/>
            <a:chOff x="1610" y="1480"/>
            <a:chExt cx="680" cy="408"/>
          </a:xfrm>
        </p:grpSpPr>
        <p:sp>
          <p:nvSpPr>
            <p:cNvPr id="39013" name="Line 279"/>
            <p:cNvSpPr>
              <a:spLocks noChangeShapeType="1"/>
            </p:cNvSpPr>
            <p:nvPr/>
          </p:nvSpPr>
          <p:spPr bwMode="auto">
            <a:xfrm>
              <a:off x="1610" y="1888"/>
              <a:ext cx="6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014" name="Text Box 281"/>
            <p:cNvSpPr txBox="1">
              <a:spLocks noChangeArrowheads="1"/>
            </p:cNvSpPr>
            <p:nvPr/>
          </p:nvSpPr>
          <p:spPr bwMode="auto">
            <a:xfrm>
              <a:off x="1701" y="1480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" b="1"/>
                <a:t>A</a:t>
              </a:r>
            </a:p>
          </p:txBody>
        </p:sp>
      </p:grpSp>
      <p:grpSp>
        <p:nvGrpSpPr>
          <p:cNvPr id="30995" name="Group 324"/>
          <p:cNvGrpSpPr>
            <a:grpSpLocks/>
          </p:cNvGrpSpPr>
          <p:nvPr/>
        </p:nvGrpSpPr>
        <p:grpSpPr bwMode="auto">
          <a:xfrm>
            <a:off x="5436096" y="2420938"/>
            <a:ext cx="1079500" cy="576262"/>
            <a:chOff x="3424" y="1525"/>
            <a:chExt cx="680" cy="363"/>
          </a:xfrm>
        </p:grpSpPr>
        <p:sp>
          <p:nvSpPr>
            <p:cNvPr id="39011" name="Line 280"/>
            <p:cNvSpPr>
              <a:spLocks noChangeShapeType="1"/>
            </p:cNvSpPr>
            <p:nvPr/>
          </p:nvSpPr>
          <p:spPr bwMode="auto">
            <a:xfrm>
              <a:off x="3424" y="1888"/>
              <a:ext cx="6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012" name="Text Box 282"/>
            <p:cNvSpPr txBox="1">
              <a:spLocks noChangeArrowheads="1"/>
            </p:cNvSpPr>
            <p:nvPr/>
          </p:nvSpPr>
          <p:spPr bwMode="auto">
            <a:xfrm>
              <a:off x="3560" y="1525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ES" b="1"/>
                <a:t>B</a:t>
              </a:r>
              <a:endParaRPr lang="es-ES"/>
            </a:p>
          </p:txBody>
        </p:sp>
      </p:grpSp>
      <p:grpSp>
        <p:nvGrpSpPr>
          <p:cNvPr id="30996" name="Group 293"/>
          <p:cNvGrpSpPr>
            <a:grpSpLocks/>
          </p:cNvGrpSpPr>
          <p:nvPr/>
        </p:nvGrpSpPr>
        <p:grpSpPr bwMode="auto">
          <a:xfrm>
            <a:off x="6012160" y="3573463"/>
            <a:ext cx="2087562" cy="376237"/>
            <a:chOff x="1429" y="3158"/>
            <a:chExt cx="1315" cy="237"/>
          </a:xfrm>
        </p:grpSpPr>
        <p:sp>
          <p:nvSpPr>
            <p:cNvPr id="39007" name="Text Box 284"/>
            <p:cNvSpPr txBox="1">
              <a:spLocks noChangeArrowheads="1"/>
            </p:cNvSpPr>
            <p:nvPr/>
          </p:nvSpPr>
          <p:spPr bwMode="auto">
            <a:xfrm>
              <a:off x="2382" y="3158"/>
              <a:ext cx="22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/>
                <a:t>+</a:t>
              </a:r>
            </a:p>
          </p:txBody>
        </p:sp>
        <p:sp>
          <p:nvSpPr>
            <p:cNvPr id="39008" name="Oval 286"/>
            <p:cNvSpPr>
              <a:spLocks noChangeArrowheads="1"/>
            </p:cNvSpPr>
            <p:nvPr/>
          </p:nvSpPr>
          <p:spPr bwMode="auto">
            <a:xfrm>
              <a:off x="2563" y="3248"/>
              <a:ext cx="91" cy="91"/>
            </a:xfrm>
            <a:prstGeom prst="ellipse">
              <a:avLst/>
            </a:prstGeom>
            <a:solidFill>
              <a:srgbClr val="EEFDA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09" name="Rectangle 287"/>
            <p:cNvSpPr>
              <a:spLocks noChangeArrowheads="1"/>
            </p:cNvSpPr>
            <p:nvPr/>
          </p:nvSpPr>
          <p:spPr bwMode="auto">
            <a:xfrm>
              <a:off x="2291" y="3248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10" name="Text Box 291"/>
            <p:cNvSpPr txBox="1">
              <a:spLocks noChangeArrowheads="1"/>
            </p:cNvSpPr>
            <p:nvPr/>
          </p:nvSpPr>
          <p:spPr bwMode="auto">
            <a:xfrm>
              <a:off x="1429" y="3158"/>
              <a:ext cx="1315" cy="237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 b="1"/>
                <a:t>Prot.Tot</a:t>
              </a:r>
              <a:r>
                <a:rPr lang="es-ES"/>
                <a:t>: ∑</a:t>
              </a:r>
            </a:p>
          </p:txBody>
        </p:sp>
      </p:grpSp>
      <p:grpSp>
        <p:nvGrpSpPr>
          <p:cNvPr id="30997" name="Group 304"/>
          <p:cNvGrpSpPr>
            <a:grpSpLocks/>
          </p:cNvGrpSpPr>
          <p:nvPr/>
        </p:nvGrpSpPr>
        <p:grpSpPr bwMode="auto">
          <a:xfrm>
            <a:off x="6660232" y="6237288"/>
            <a:ext cx="1655763" cy="376237"/>
            <a:chOff x="1519" y="3249"/>
            <a:chExt cx="1043" cy="237"/>
          </a:xfrm>
        </p:grpSpPr>
        <p:sp>
          <p:nvSpPr>
            <p:cNvPr id="39005" name="Rectangle 298"/>
            <p:cNvSpPr>
              <a:spLocks noChangeArrowheads="1"/>
            </p:cNvSpPr>
            <p:nvPr/>
          </p:nvSpPr>
          <p:spPr bwMode="auto">
            <a:xfrm>
              <a:off x="2381" y="3339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9006" name="Text Box 302"/>
            <p:cNvSpPr txBox="1">
              <a:spLocks noChangeArrowheads="1"/>
            </p:cNvSpPr>
            <p:nvPr/>
          </p:nvSpPr>
          <p:spPr bwMode="auto">
            <a:xfrm>
              <a:off x="1519" y="3249"/>
              <a:ext cx="1043" cy="237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 b="1"/>
                <a:t>Prot.Tot</a:t>
              </a:r>
              <a:r>
                <a:rPr lang="es-ES"/>
                <a:t>: ∑</a:t>
              </a:r>
            </a:p>
          </p:txBody>
        </p:sp>
      </p:grpSp>
      <p:grpSp>
        <p:nvGrpSpPr>
          <p:cNvPr id="30998" name="Group 321"/>
          <p:cNvGrpSpPr>
            <a:grpSpLocks/>
          </p:cNvGrpSpPr>
          <p:nvPr/>
        </p:nvGrpSpPr>
        <p:grpSpPr bwMode="auto">
          <a:xfrm>
            <a:off x="3491880" y="1844675"/>
            <a:ext cx="1368425" cy="1512888"/>
            <a:chOff x="2245" y="1252"/>
            <a:chExt cx="862" cy="953"/>
          </a:xfrm>
        </p:grpSpPr>
        <p:grpSp>
          <p:nvGrpSpPr>
            <p:cNvPr id="38939" name="Group 316"/>
            <p:cNvGrpSpPr>
              <a:grpSpLocks/>
            </p:cNvGrpSpPr>
            <p:nvPr/>
          </p:nvGrpSpPr>
          <p:grpSpPr bwMode="auto">
            <a:xfrm>
              <a:off x="2245" y="1252"/>
              <a:ext cx="862" cy="953"/>
              <a:chOff x="2381" y="1434"/>
              <a:chExt cx="862" cy="953"/>
            </a:xfrm>
          </p:grpSpPr>
          <p:grpSp>
            <p:nvGrpSpPr>
              <p:cNvPr id="38943" name="Group 315"/>
              <p:cNvGrpSpPr>
                <a:grpSpLocks/>
              </p:cNvGrpSpPr>
              <p:nvPr/>
            </p:nvGrpSpPr>
            <p:grpSpPr bwMode="auto">
              <a:xfrm>
                <a:off x="2381" y="1434"/>
                <a:ext cx="862" cy="953"/>
                <a:chOff x="2381" y="1434"/>
                <a:chExt cx="862" cy="953"/>
              </a:xfrm>
            </p:grpSpPr>
            <p:grpSp>
              <p:nvGrpSpPr>
                <p:cNvPr id="38948" name="Group 314"/>
                <p:cNvGrpSpPr>
                  <a:grpSpLocks/>
                </p:cNvGrpSpPr>
                <p:nvPr/>
              </p:nvGrpSpPr>
              <p:grpSpPr bwMode="auto">
                <a:xfrm>
                  <a:off x="2381" y="1434"/>
                  <a:ext cx="862" cy="953"/>
                  <a:chOff x="2381" y="1434"/>
                  <a:chExt cx="862" cy="953"/>
                </a:xfrm>
              </p:grpSpPr>
              <p:sp>
                <p:nvSpPr>
                  <p:cNvPr id="38957" name="AutoShape 5"/>
                  <p:cNvSpPr>
                    <a:spLocks noChangeArrowheads="1"/>
                  </p:cNvSpPr>
                  <p:nvPr/>
                </p:nvSpPr>
                <p:spPr bwMode="auto">
                  <a:xfrm>
                    <a:off x="2381" y="1434"/>
                    <a:ext cx="862" cy="953"/>
                  </a:xfrm>
                  <a:prstGeom prst="can">
                    <a:avLst>
                      <a:gd name="adj" fmla="val 27639"/>
                    </a:avLst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s-PE"/>
                  </a:p>
                </p:txBody>
              </p:sp>
              <p:grpSp>
                <p:nvGrpSpPr>
                  <p:cNvPr id="38958" name="Group 123"/>
                  <p:cNvGrpSpPr>
                    <a:grpSpLocks/>
                  </p:cNvGrpSpPr>
                  <p:nvPr/>
                </p:nvGrpSpPr>
                <p:grpSpPr bwMode="auto">
                  <a:xfrm>
                    <a:off x="2381" y="2046"/>
                    <a:ext cx="227" cy="159"/>
                    <a:chOff x="1383" y="3203"/>
                    <a:chExt cx="227" cy="159"/>
                  </a:xfrm>
                </p:grpSpPr>
                <p:sp>
                  <p:nvSpPr>
                    <p:cNvPr id="39002" name="AutoShape 1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3" y="3294"/>
                      <a:ext cx="68" cy="68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5A1AE8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9003" name="Rectangle 1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3203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9004" name="Oval 1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9" y="3249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8959" name="Group 129"/>
                  <p:cNvGrpSpPr>
                    <a:grpSpLocks/>
                  </p:cNvGrpSpPr>
                  <p:nvPr/>
                </p:nvGrpSpPr>
                <p:grpSpPr bwMode="auto">
                  <a:xfrm>
                    <a:off x="2835" y="1728"/>
                    <a:ext cx="227" cy="159"/>
                    <a:chOff x="1383" y="3203"/>
                    <a:chExt cx="227" cy="159"/>
                  </a:xfrm>
                </p:grpSpPr>
                <p:sp>
                  <p:nvSpPr>
                    <p:cNvPr id="38999" name="AutoShape 1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3" y="3294"/>
                      <a:ext cx="68" cy="68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5A1AE8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9000" name="Rectangle 1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3203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9001" name="Oval 1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9" y="3249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8960" name="Group 140"/>
                  <p:cNvGrpSpPr>
                    <a:grpSpLocks/>
                  </p:cNvGrpSpPr>
                  <p:nvPr/>
                </p:nvGrpSpPr>
                <p:grpSpPr bwMode="auto">
                  <a:xfrm>
                    <a:off x="2472" y="1842"/>
                    <a:ext cx="227" cy="159"/>
                    <a:chOff x="1383" y="3203"/>
                    <a:chExt cx="227" cy="159"/>
                  </a:xfrm>
                </p:grpSpPr>
                <p:sp>
                  <p:nvSpPr>
                    <p:cNvPr id="38996" name="AutoShape 1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3" y="3294"/>
                      <a:ext cx="68" cy="68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5A1AE8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97" name="Rectangle 1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3203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98" name="Oval 1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9" y="3249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8961" name="Group 144"/>
                  <p:cNvGrpSpPr>
                    <a:grpSpLocks/>
                  </p:cNvGrpSpPr>
                  <p:nvPr/>
                </p:nvGrpSpPr>
                <p:grpSpPr bwMode="auto">
                  <a:xfrm>
                    <a:off x="2653" y="1864"/>
                    <a:ext cx="227" cy="159"/>
                    <a:chOff x="1383" y="3203"/>
                    <a:chExt cx="227" cy="159"/>
                  </a:xfrm>
                </p:grpSpPr>
                <p:sp>
                  <p:nvSpPr>
                    <p:cNvPr id="38993" name="AutoShape 1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3" y="3294"/>
                      <a:ext cx="68" cy="68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5A1AE8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94" name="Rectangle 1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3203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95" name="Oval 1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9" y="3249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8962" name="Group 148"/>
                  <p:cNvGrpSpPr>
                    <a:grpSpLocks/>
                  </p:cNvGrpSpPr>
                  <p:nvPr/>
                </p:nvGrpSpPr>
                <p:grpSpPr bwMode="auto">
                  <a:xfrm>
                    <a:off x="2608" y="1728"/>
                    <a:ext cx="227" cy="159"/>
                    <a:chOff x="1383" y="3203"/>
                    <a:chExt cx="227" cy="159"/>
                  </a:xfrm>
                </p:grpSpPr>
                <p:sp>
                  <p:nvSpPr>
                    <p:cNvPr id="38990" name="AutoShape 1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3" y="3294"/>
                      <a:ext cx="68" cy="68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5A1AE8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91" name="Rectangle 1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3203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92" name="Oval 1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9" y="3249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8963" name="Group 152"/>
                  <p:cNvGrpSpPr>
                    <a:grpSpLocks/>
                  </p:cNvGrpSpPr>
                  <p:nvPr/>
                </p:nvGrpSpPr>
                <p:grpSpPr bwMode="auto">
                  <a:xfrm>
                    <a:off x="2381" y="1661"/>
                    <a:ext cx="227" cy="159"/>
                    <a:chOff x="1383" y="3203"/>
                    <a:chExt cx="227" cy="159"/>
                  </a:xfrm>
                </p:grpSpPr>
                <p:sp>
                  <p:nvSpPr>
                    <p:cNvPr id="38987" name="AutoShape 1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3" y="3294"/>
                      <a:ext cx="68" cy="68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5A1AE8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88" name="Rectangle 1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3203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89" name="Oval 1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9" y="3249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8964" name="Group 156"/>
                  <p:cNvGrpSpPr>
                    <a:grpSpLocks/>
                  </p:cNvGrpSpPr>
                  <p:nvPr/>
                </p:nvGrpSpPr>
                <p:grpSpPr bwMode="auto">
                  <a:xfrm>
                    <a:off x="2608" y="2227"/>
                    <a:ext cx="227" cy="159"/>
                    <a:chOff x="1383" y="3203"/>
                    <a:chExt cx="227" cy="159"/>
                  </a:xfrm>
                </p:grpSpPr>
                <p:sp>
                  <p:nvSpPr>
                    <p:cNvPr id="38984" name="AutoShape 1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3" y="3294"/>
                      <a:ext cx="68" cy="68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5A1AE8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85" name="Rectangle 1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3203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86" name="Oval 1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9" y="3249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8965" name="Group 164"/>
                  <p:cNvGrpSpPr>
                    <a:grpSpLocks/>
                  </p:cNvGrpSpPr>
                  <p:nvPr/>
                </p:nvGrpSpPr>
                <p:grpSpPr bwMode="auto">
                  <a:xfrm>
                    <a:off x="2971" y="2046"/>
                    <a:ext cx="227" cy="159"/>
                    <a:chOff x="1383" y="3203"/>
                    <a:chExt cx="227" cy="159"/>
                  </a:xfrm>
                </p:grpSpPr>
                <p:sp>
                  <p:nvSpPr>
                    <p:cNvPr id="38981" name="AutoShape 1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3" y="3294"/>
                      <a:ext cx="68" cy="68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5A1AE8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82" name="Rectangle 1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3203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83" name="Oval 1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9" y="3249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8966" name="Group 168"/>
                  <p:cNvGrpSpPr>
                    <a:grpSpLocks/>
                  </p:cNvGrpSpPr>
                  <p:nvPr/>
                </p:nvGrpSpPr>
                <p:grpSpPr bwMode="auto">
                  <a:xfrm>
                    <a:off x="2971" y="1819"/>
                    <a:ext cx="227" cy="159"/>
                    <a:chOff x="1383" y="3203"/>
                    <a:chExt cx="227" cy="159"/>
                  </a:xfrm>
                </p:grpSpPr>
                <p:sp>
                  <p:nvSpPr>
                    <p:cNvPr id="38978" name="AutoShape 1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3" y="3294"/>
                      <a:ext cx="68" cy="68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5A1AE8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79" name="Rectangle 1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3203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80" name="Oval 1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9" y="3249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8967" name="Group 172"/>
                  <p:cNvGrpSpPr>
                    <a:grpSpLocks/>
                  </p:cNvGrpSpPr>
                  <p:nvPr/>
                </p:nvGrpSpPr>
                <p:grpSpPr bwMode="auto">
                  <a:xfrm>
                    <a:off x="2744" y="2046"/>
                    <a:ext cx="227" cy="159"/>
                    <a:chOff x="1383" y="3203"/>
                    <a:chExt cx="227" cy="159"/>
                  </a:xfrm>
                </p:grpSpPr>
                <p:sp>
                  <p:nvSpPr>
                    <p:cNvPr id="38975" name="AutoShape 1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3" y="3294"/>
                      <a:ext cx="68" cy="68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5A1AE8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76" name="Rectangle 1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3203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77" name="Oval 1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9" y="3249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8968" name="Group 246"/>
                  <p:cNvGrpSpPr>
                    <a:grpSpLocks/>
                  </p:cNvGrpSpPr>
                  <p:nvPr/>
                </p:nvGrpSpPr>
                <p:grpSpPr bwMode="auto">
                  <a:xfrm>
                    <a:off x="3016" y="2182"/>
                    <a:ext cx="227" cy="159"/>
                    <a:chOff x="1383" y="3203"/>
                    <a:chExt cx="227" cy="159"/>
                  </a:xfrm>
                </p:grpSpPr>
                <p:sp>
                  <p:nvSpPr>
                    <p:cNvPr id="38972" name="AutoShape 2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3" y="3294"/>
                      <a:ext cx="68" cy="68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5A1AE8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73" name="Rectangle 2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3203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74" name="Oval 2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9" y="3249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  <p:grpSp>
                <p:nvGrpSpPr>
                  <p:cNvPr id="38969" name="Group 250"/>
                  <p:cNvGrpSpPr>
                    <a:grpSpLocks/>
                  </p:cNvGrpSpPr>
                  <p:nvPr/>
                </p:nvGrpSpPr>
                <p:grpSpPr bwMode="auto">
                  <a:xfrm>
                    <a:off x="2426" y="2227"/>
                    <a:ext cx="181" cy="137"/>
                    <a:chOff x="2745" y="3249"/>
                    <a:chExt cx="181" cy="137"/>
                  </a:xfrm>
                </p:grpSpPr>
                <p:sp>
                  <p:nvSpPr>
                    <p:cNvPr id="38970" name="Rectangle 2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45" y="3249"/>
                      <a:ext cx="90" cy="91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  <p:sp>
                  <p:nvSpPr>
                    <p:cNvPr id="38971" name="Oval 2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35" y="3295"/>
                      <a:ext cx="91" cy="91"/>
                    </a:xfrm>
                    <a:prstGeom prst="ellipse">
                      <a:avLst/>
                    </a:prstGeom>
                    <a:solidFill>
                      <a:srgbClr val="EEFDA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s-PE"/>
                    </a:p>
                  </p:txBody>
                </p:sp>
              </p:grpSp>
            </p:grpSp>
            <p:grpSp>
              <p:nvGrpSpPr>
                <p:cNvPr id="38949" name="Group 111"/>
                <p:cNvGrpSpPr>
                  <a:grpSpLocks/>
                </p:cNvGrpSpPr>
                <p:nvPr/>
              </p:nvGrpSpPr>
              <p:grpSpPr bwMode="auto">
                <a:xfrm>
                  <a:off x="2880" y="1888"/>
                  <a:ext cx="227" cy="159"/>
                  <a:chOff x="1383" y="3203"/>
                  <a:chExt cx="227" cy="159"/>
                </a:xfrm>
              </p:grpSpPr>
              <p:sp>
                <p:nvSpPr>
                  <p:cNvPr id="38954" name="AutoShape 112"/>
                  <p:cNvSpPr>
                    <a:spLocks noChangeArrowheads="1"/>
                  </p:cNvSpPr>
                  <p:nvPr/>
                </p:nvSpPr>
                <p:spPr bwMode="auto">
                  <a:xfrm>
                    <a:off x="1383" y="3294"/>
                    <a:ext cx="68" cy="68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5A1AE8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s-PE"/>
                  </a:p>
                </p:txBody>
              </p:sp>
              <p:sp>
                <p:nvSpPr>
                  <p:cNvPr id="38955" name="Rectangle 113"/>
                  <p:cNvSpPr>
                    <a:spLocks noChangeArrowheads="1"/>
                  </p:cNvSpPr>
                  <p:nvPr/>
                </p:nvSpPr>
                <p:spPr bwMode="auto">
                  <a:xfrm>
                    <a:off x="1429" y="3203"/>
                    <a:ext cx="90" cy="91"/>
                  </a:xfrm>
                  <a:prstGeom prst="rect">
                    <a:avLst/>
                  </a:prstGeom>
                  <a:solidFill>
                    <a:srgbClr val="FF3300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s-PE"/>
                  </a:p>
                </p:txBody>
              </p:sp>
              <p:sp>
                <p:nvSpPr>
                  <p:cNvPr id="38956" name="Oval 114"/>
                  <p:cNvSpPr>
                    <a:spLocks noChangeArrowheads="1"/>
                  </p:cNvSpPr>
                  <p:nvPr/>
                </p:nvSpPr>
                <p:spPr bwMode="auto">
                  <a:xfrm>
                    <a:off x="1519" y="3249"/>
                    <a:ext cx="91" cy="91"/>
                  </a:xfrm>
                  <a:prstGeom prst="ellipse">
                    <a:avLst/>
                  </a:prstGeom>
                  <a:solidFill>
                    <a:srgbClr val="EEFDA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s-PE"/>
                  </a:p>
                </p:txBody>
              </p:sp>
            </p:grpSp>
            <p:grpSp>
              <p:nvGrpSpPr>
                <p:cNvPr id="38950" name="Group 117"/>
                <p:cNvGrpSpPr>
                  <a:grpSpLocks/>
                </p:cNvGrpSpPr>
                <p:nvPr/>
              </p:nvGrpSpPr>
              <p:grpSpPr bwMode="auto">
                <a:xfrm>
                  <a:off x="2562" y="2024"/>
                  <a:ext cx="227" cy="159"/>
                  <a:chOff x="1383" y="3203"/>
                  <a:chExt cx="227" cy="159"/>
                </a:xfrm>
              </p:grpSpPr>
              <p:sp>
                <p:nvSpPr>
                  <p:cNvPr id="38951" name="AutoShape 118"/>
                  <p:cNvSpPr>
                    <a:spLocks noChangeArrowheads="1"/>
                  </p:cNvSpPr>
                  <p:nvPr/>
                </p:nvSpPr>
                <p:spPr bwMode="auto">
                  <a:xfrm>
                    <a:off x="1383" y="3294"/>
                    <a:ext cx="68" cy="68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5A1AE8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s-PE"/>
                  </a:p>
                </p:txBody>
              </p:sp>
              <p:sp>
                <p:nvSpPr>
                  <p:cNvPr id="38952" name="Rectangle 119"/>
                  <p:cNvSpPr>
                    <a:spLocks noChangeArrowheads="1"/>
                  </p:cNvSpPr>
                  <p:nvPr/>
                </p:nvSpPr>
                <p:spPr bwMode="auto">
                  <a:xfrm>
                    <a:off x="1429" y="3203"/>
                    <a:ext cx="90" cy="91"/>
                  </a:xfrm>
                  <a:prstGeom prst="rect">
                    <a:avLst/>
                  </a:prstGeom>
                  <a:solidFill>
                    <a:srgbClr val="FF3300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s-PE"/>
                  </a:p>
                </p:txBody>
              </p:sp>
              <p:sp>
                <p:nvSpPr>
                  <p:cNvPr id="38953" name="Oval 120"/>
                  <p:cNvSpPr>
                    <a:spLocks noChangeArrowheads="1"/>
                  </p:cNvSpPr>
                  <p:nvPr/>
                </p:nvSpPr>
                <p:spPr bwMode="auto">
                  <a:xfrm>
                    <a:off x="1519" y="3249"/>
                    <a:ext cx="91" cy="91"/>
                  </a:xfrm>
                  <a:prstGeom prst="ellipse">
                    <a:avLst/>
                  </a:prstGeom>
                  <a:solidFill>
                    <a:srgbClr val="EEFDA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s-PE"/>
                  </a:p>
                </p:txBody>
              </p:sp>
            </p:grpSp>
          </p:grpSp>
          <p:grpSp>
            <p:nvGrpSpPr>
              <p:cNvPr id="38944" name="Group 160"/>
              <p:cNvGrpSpPr>
                <a:grpSpLocks/>
              </p:cNvGrpSpPr>
              <p:nvPr/>
            </p:nvGrpSpPr>
            <p:grpSpPr bwMode="auto">
              <a:xfrm>
                <a:off x="2835" y="2217"/>
                <a:ext cx="227" cy="159"/>
                <a:chOff x="1383" y="3203"/>
                <a:chExt cx="227" cy="159"/>
              </a:xfrm>
            </p:grpSpPr>
            <p:sp>
              <p:nvSpPr>
                <p:cNvPr id="38945" name="AutoShape 161"/>
                <p:cNvSpPr>
                  <a:spLocks noChangeArrowheads="1"/>
                </p:cNvSpPr>
                <p:nvPr/>
              </p:nvSpPr>
              <p:spPr bwMode="auto">
                <a:xfrm>
                  <a:off x="1383" y="3294"/>
                  <a:ext cx="68" cy="68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5A1AE8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PE"/>
                </a:p>
              </p:txBody>
            </p:sp>
            <p:sp>
              <p:nvSpPr>
                <p:cNvPr id="38946" name="Rectangle 162"/>
                <p:cNvSpPr>
                  <a:spLocks noChangeArrowheads="1"/>
                </p:cNvSpPr>
                <p:nvPr/>
              </p:nvSpPr>
              <p:spPr bwMode="auto">
                <a:xfrm>
                  <a:off x="1429" y="3203"/>
                  <a:ext cx="90" cy="91"/>
                </a:xfrm>
                <a:prstGeom prst="rect">
                  <a:avLst/>
                </a:prstGeom>
                <a:solidFill>
                  <a:srgbClr val="FF33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PE"/>
                </a:p>
              </p:txBody>
            </p:sp>
            <p:sp>
              <p:nvSpPr>
                <p:cNvPr id="38947" name="Oval 163"/>
                <p:cNvSpPr>
                  <a:spLocks noChangeArrowheads="1"/>
                </p:cNvSpPr>
                <p:nvPr/>
              </p:nvSpPr>
              <p:spPr bwMode="auto">
                <a:xfrm>
                  <a:off x="1519" y="3249"/>
                  <a:ext cx="91" cy="91"/>
                </a:xfrm>
                <a:prstGeom prst="ellipse">
                  <a:avLst/>
                </a:prstGeom>
                <a:solidFill>
                  <a:srgbClr val="EEFDA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PE"/>
                </a:p>
              </p:txBody>
            </p:sp>
          </p:grpSp>
        </p:grpSp>
        <p:sp>
          <p:nvSpPr>
            <p:cNvPr id="38940" name="AutoShape 318"/>
            <p:cNvSpPr>
              <a:spLocks noChangeArrowheads="1"/>
            </p:cNvSpPr>
            <p:nvPr/>
          </p:nvSpPr>
          <p:spPr bwMode="auto">
            <a:xfrm>
              <a:off x="2971" y="1480"/>
              <a:ext cx="68" cy="68"/>
            </a:xfrm>
            <a:prstGeom prst="triangle">
              <a:avLst>
                <a:gd name="adj" fmla="val 50000"/>
              </a:avLst>
            </a:prstGeom>
            <a:solidFill>
              <a:srgbClr val="5A1AE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8941" name="Rectangle 319"/>
            <p:cNvSpPr>
              <a:spLocks noChangeArrowheads="1"/>
            </p:cNvSpPr>
            <p:nvPr/>
          </p:nvSpPr>
          <p:spPr bwMode="auto">
            <a:xfrm>
              <a:off x="3016" y="1797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38942" name="Oval 320"/>
            <p:cNvSpPr>
              <a:spLocks noChangeArrowheads="1"/>
            </p:cNvSpPr>
            <p:nvPr/>
          </p:nvSpPr>
          <p:spPr bwMode="auto">
            <a:xfrm>
              <a:off x="2971" y="1570"/>
              <a:ext cx="91" cy="91"/>
            </a:xfrm>
            <a:prstGeom prst="ellipse">
              <a:avLst/>
            </a:prstGeom>
            <a:solidFill>
              <a:srgbClr val="EEFDA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</p:grpSp>
      <p:grpSp>
        <p:nvGrpSpPr>
          <p:cNvPr id="30729" name="Group 341"/>
          <p:cNvGrpSpPr>
            <a:grpSpLocks/>
          </p:cNvGrpSpPr>
          <p:nvPr/>
        </p:nvGrpSpPr>
        <p:grpSpPr bwMode="auto">
          <a:xfrm>
            <a:off x="7452320" y="4005263"/>
            <a:ext cx="719137" cy="503237"/>
            <a:chOff x="5103" y="2523"/>
            <a:chExt cx="453" cy="317"/>
          </a:xfrm>
        </p:grpSpPr>
        <p:sp>
          <p:nvSpPr>
            <p:cNvPr id="38937" name="Line 326"/>
            <p:cNvSpPr>
              <a:spLocks noChangeShapeType="1"/>
            </p:cNvSpPr>
            <p:nvPr/>
          </p:nvSpPr>
          <p:spPr bwMode="auto">
            <a:xfrm>
              <a:off x="5103" y="2523"/>
              <a:ext cx="0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38" name="Text Box 327"/>
            <p:cNvSpPr txBox="1">
              <a:spLocks noChangeArrowheads="1"/>
            </p:cNvSpPr>
            <p:nvPr/>
          </p:nvSpPr>
          <p:spPr bwMode="auto">
            <a:xfrm>
              <a:off x="5193" y="2568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ES" b="1" dirty="0"/>
                <a:t>C</a:t>
              </a:r>
              <a:endParaRPr lang="es-ES" dirty="0"/>
            </a:p>
          </p:txBody>
        </p:sp>
      </p:grpSp>
      <p:sp>
        <p:nvSpPr>
          <p:cNvPr id="38926" name="Text Box 328"/>
          <p:cNvSpPr txBox="1">
            <a:spLocks noChangeArrowheads="1"/>
          </p:cNvSpPr>
          <p:nvPr/>
        </p:nvSpPr>
        <p:spPr bwMode="auto">
          <a:xfrm>
            <a:off x="1187450" y="5084763"/>
            <a:ext cx="4968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_tradnl"/>
          </a:p>
        </p:txBody>
      </p:sp>
      <p:grpSp>
        <p:nvGrpSpPr>
          <p:cNvPr id="30730" name="Group 340"/>
          <p:cNvGrpSpPr>
            <a:grpSpLocks/>
          </p:cNvGrpSpPr>
          <p:nvPr/>
        </p:nvGrpSpPr>
        <p:grpSpPr bwMode="auto">
          <a:xfrm>
            <a:off x="642910" y="5067311"/>
            <a:ext cx="5832475" cy="952500"/>
            <a:chOff x="521" y="2882"/>
            <a:chExt cx="3674" cy="600"/>
          </a:xfrm>
        </p:grpSpPr>
        <p:sp>
          <p:nvSpPr>
            <p:cNvPr id="38928" name="Text Box 330"/>
            <p:cNvSpPr txBox="1">
              <a:spLocks noChangeArrowheads="1"/>
            </p:cNvSpPr>
            <p:nvPr/>
          </p:nvSpPr>
          <p:spPr bwMode="auto">
            <a:xfrm>
              <a:off x="521" y="2973"/>
              <a:ext cx="163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 b="1"/>
                <a:t>Actividad </a:t>
              </a:r>
            </a:p>
            <a:p>
              <a:r>
                <a:rPr lang="es-ES" b="1"/>
                <a:t>específica</a:t>
              </a:r>
              <a:endParaRPr lang="es-ES"/>
            </a:p>
          </p:txBody>
        </p:sp>
        <p:sp>
          <p:nvSpPr>
            <p:cNvPr id="38929" name="Text Box 331"/>
            <p:cNvSpPr txBox="1">
              <a:spLocks noChangeArrowheads="1"/>
            </p:cNvSpPr>
            <p:nvPr/>
          </p:nvSpPr>
          <p:spPr bwMode="auto">
            <a:xfrm>
              <a:off x="1655" y="2889"/>
              <a:ext cx="54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ES" b="1" dirty="0"/>
                <a:t>U.I.</a:t>
              </a:r>
              <a:endParaRPr lang="es-ES" dirty="0"/>
            </a:p>
          </p:txBody>
        </p:sp>
        <p:sp>
          <p:nvSpPr>
            <p:cNvPr id="38930" name="Text Box 332"/>
            <p:cNvSpPr txBox="1">
              <a:spLocks noChangeArrowheads="1"/>
            </p:cNvSpPr>
            <p:nvPr/>
          </p:nvSpPr>
          <p:spPr bwMode="auto">
            <a:xfrm>
              <a:off x="1429" y="3249"/>
              <a:ext cx="127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 b="1" dirty="0"/>
                <a:t>mg de proteína</a:t>
              </a:r>
              <a:endParaRPr lang="es-ES" dirty="0"/>
            </a:p>
          </p:txBody>
        </p:sp>
        <p:sp>
          <p:nvSpPr>
            <p:cNvPr id="38931" name="Line 333"/>
            <p:cNvSpPr>
              <a:spLocks noChangeShapeType="1"/>
            </p:cNvSpPr>
            <p:nvPr/>
          </p:nvSpPr>
          <p:spPr bwMode="auto">
            <a:xfrm>
              <a:off x="1519" y="3165"/>
              <a:ext cx="99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32" name="Text Box 334"/>
            <p:cNvSpPr txBox="1">
              <a:spLocks noChangeArrowheads="1"/>
            </p:cNvSpPr>
            <p:nvPr/>
          </p:nvSpPr>
          <p:spPr bwMode="auto">
            <a:xfrm>
              <a:off x="1338" y="3067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/>
                <a:t>=</a:t>
              </a:r>
            </a:p>
          </p:txBody>
        </p:sp>
        <p:sp>
          <p:nvSpPr>
            <p:cNvPr id="38933" name="Text Box 336"/>
            <p:cNvSpPr txBox="1">
              <a:spLocks noChangeArrowheads="1"/>
            </p:cNvSpPr>
            <p:nvPr/>
          </p:nvSpPr>
          <p:spPr bwMode="auto">
            <a:xfrm>
              <a:off x="2562" y="3067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/>
                <a:t>=</a:t>
              </a:r>
            </a:p>
          </p:txBody>
        </p:sp>
        <p:sp>
          <p:nvSpPr>
            <p:cNvPr id="38934" name="Text Box 337"/>
            <p:cNvSpPr txBox="1">
              <a:spLocks noChangeArrowheads="1"/>
            </p:cNvSpPr>
            <p:nvPr/>
          </p:nvSpPr>
          <p:spPr bwMode="auto">
            <a:xfrm>
              <a:off x="2789" y="2882"/>
              <a:ext cx="136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b="1"/>
                <a:t>Activ. Enzimática</a:t>
              </a:r>
            </a:p>
          </p:txBody>
        </p:sp>
        <p:sp>
          <p:nvSpPr>
            <p:cNvPr id="38935" name="Line 338"/>
            <p:cNvSpPr>
              <a:spLocks noChangeShapeType="1"/>
            </p:cNvSpPr>
            <p:nvPr/>
          </p:nvSpPr>
          <p:spPr bwMode="auto">
            <a:xfrm>
              <a:off x="2789" y="3158"/>
              <a:ext cx="140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36" name="Text Box 339"/>
            <p:cNvSpPr txBox="1">
              <a:spLocks noChangeArrowheads="1"/>
            </p:cNvSpPr>
            <p:nvPr/>
          </p:nvSpPr>
          <p:spPr bwMode="auto">
            <a:xfrm>
              <a:off x="2860" y="3249"/>
              <a:ext cx="129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b="1" dirty="0"/>
                <a:t>mg </a:t>
              </a:r>
              <a:r>
                <a:rPr lang="es-ES" b="1" dirty="0" err="1"/>
                <a:t>prot</a:t>
              </a:r>
              <a:r>
                <a:rPr lang="es-ES" b="1" dirty="0"/>
                <a:t>. totales</a:t>
              </a:r>
            </a:p>
          </p:txBody>
        </p:sp>
      </p:grpSp>
      <p:sp>
        <p:nvSpPr>
          <p:cNvPr id="269" name="268 CuadroTexto"/>
          <p:cNvSpPr txBox="1"/>
          <p:nvPr/>
        </p:nvSpPr>
        <p:spPr>
          <a:xfrm>
            <a:off x="285720" y="4202676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A, B y C: </a:t>
            </a:r>
            <a:r>
              <a:rPr lang="en-US" b="1" dirty="0" err="1"/>
              <a:t>pasos</a:t>
            </a:r>
            <a:r>
              <a:rPr lang="en-US" b="1" dirty="0"/>
              <a:t> de </a:t>
            </a:r>
            <a:r>
              <a:rPr lang="en-US" b="1" dirty="0" err="1"/>
              <a:t>purificación</a:t>
            </a:r>
            <a:r>
              <a:rPr lang="en-US" b="1" dirty="0"/>
              <a:t> 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1884091" y="2881198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2800" b="1" dirty="0">
                <a:solidFill>
                  <a:srgbClr val="FF0000"/>
                </a:solidFill>
              </a:rPr>
              <a:t>1/4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71" name="CuadroTexto 270"/>
          <p:cNvSpPr txBox="1"/>
          <p:nvPr/>
        </p:nvSpPr>
        <p:spPr>
          <a:xfrm>
            <a:off x="4937984" y="2960688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2800" b="1" dirty="0">
                <a:solidFill>
                  <a:srgbClr val="FF0000"/>
                </a:solidFill>
              </a:rPr>
              <a:t>1/3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72" name="CuadroTexto 271"/>
          <p:cNvSpPr txBox="1"/>
          <p:nvPr/>
        </p:nvSpPr>
        <p:spPr>
          <a:xfrm>
            <a:off x="8135669" y="3035636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2800" b="1" dirty="0">
                <a:solidFill>
                  <a:srgbClr val="FF0000"/>
                </a:solidFill>
              </a:rPr>
              <a:t>1/2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73" name="CuadroTexto 272"/>
          <p:cNvSpPr txBox="1"/>
          <p:nvPr/>
        </p:nvSpPr>
        <p:spPr>
          <a:xfrm>
            <a:off x="8172400" y="5615167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2800" b="1" dirty="0">
                <a:solidFill>
                  <a:srgbClr val="FF0000"/>
                </a:solidFill>
              </a:rPr>
              <a:t>1/1</a:t>
            </a:r>
            <a:endParaRPr lang="en-US" sz="2800" b="1" dirty="0">
              <a:solidFill>
                <a:srgbClr val="FF0000"/>
              </a:solidFill>
            </a:endParaRPr>
          </a:p>
        </p:txBody>
      </p:sp>
      <p:grpSp>
        <p:nvGrpSpPr>
          <p:cNvPr id="274" name="Group 304"/>
          <p:cNvGrpSpPr>
            <a:grpSpLocks/>
          </p:cNvGrpSpPr>
          <p:nvPr/>
        </p:nvGrpSpPr>
        <p:grpSpPr bwMode="auto">
          <a:xfrm>
            <a:off x="403432" y="1385747"/>
            <a:ext cx="1280697" cy="306968"/>
            <a:chOff x="1519" y="3249"/>
            <a:chExt cx="952" cy="233"/>
          </a:xfrm>
        </p:grpSpPr>
        <p:sp>
          <p:nvSpPr>
            <p:cNvPr id="275" name="Rectangle 298"/>
            <p:cNvSpPr>
              <a:spLocks noChangeArrowheads="1"/>
            </p:cNvSpPr>
            <p:nvPr/>
          </p:nvSpPr>
          <p:spPr bwMode="auto">
            <a:xfrm>
              <a:off x="2381" y="3339"/>
              <a:ext cx="90" cy="9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276" name="Text Box 302"/>
            <p:cNvSpPr txBox="1">
              <a:spLocks noChangeArrowheads="1"/>
            </p:cNvSpPr>
            <p:nvPr/>
          </p:nvSpPr>
          <p:spPr bwMode="auto">
            <a:xfrm>
              <a:off x="1519" y="3249"/>
              <a:ext cx="74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ES" b="1" dirty="0"/>
                <a:t>Enzima</a:t>
              </a:r>
              <a:r>
                <a:rPr lang="es-ES" dirty="0"/>
                <a:t>: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0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30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0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0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0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2000"/>
                                        <p:tgtEl>
                                          <p:spTgt spid="30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30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 decel="100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307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1" grpId="0"/>
      <p:bldP spid="272" grpId="0"/>
      <p:bldP spid="27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Grp="1" noChangeArrowheads="1"/>
          </p:cNvSpPr>
          <p:nvPr>
            <p:ph type="title"/>
          </p:nvPr>
        </p:nvSpPr>
        <p:spPr>
          <a:xfrm>
            <a:off x="71406" y="-24"/>
            <a:ext cx="8964612" cy="857256"/>
          </a:xfrm>
          <a:solidFill>
            <a:srgbClr val="92D050"/>
          </a:solidFill>
          <a:ln>
            <a:solidFill>
              <a:schemeClr val="accent2"/>
            </a:solidFill>
          </a:ln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s-ES" sz="3200">
                <a:solidFill>
                  <a:schemeClr val="tx1"/>
                </a:solidFill>
              </a:rPr>
              <a:t>Factores que afectan la actividad enzimática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1142976" y="928670"/>
            <a:ext cx="7256685" cy="5214974"/>
            <a:chOff x="1142976" y="928670"/>
            <a:chExt cx="7256685" cy="5214974"/>
          </a:xfrm>
        </p:grpSpPr>
        <p:pic>
          <p:nvPicPr>
            <p:cNvPr id="4" name="3 Imagen" descr="catalasa2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2976" y="928670"/>
              <a:ext cx="7256685" cy="5214974"/>
            </a:xfrm>
            <a:prstGeom prst="rect">
              <a:avLst/>
            </a:prstGeom>
          </p:spPr>
        </p:pic>
        <p:sp>
          <p:nvSpPr>
            <p:cNvPr id="2" name="CuadroTexto 1"/>
            <p:cNvSpPr txBox="1"/>
            <p:nvPr/>
          </p:nvSpPr>
          <p:spPr>
            <a:xfrm>
              <a:off x="1979712" y="2636912"/>
              <a:ext cx="1152128" cy="677108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419" sz="1400" b="1" dirty="0"/>
                <a:t>+ H</a:t>
              </a:r>
              <a:r>
                <a:rPr lang="es-419" sz="1400" b="1" baseline="-25000" dirty="0"/>
                <a:t>2</a:t>
              </a:r>
              <a:r>
                <a:rPr lang="es-419" sz="1400" b="1" dirty="0"/>
                <a:t>O</a:t>
              </a:r>
              <a:r>
                <a:rPr lang="es-419" sz="1400" b="1" baseline="-25000" dirty="0"/>
                <a:t>2</a:t>
              </a:r>
            </a:p>
            <a:p>
              <a:pPr algn="ctr"/>
              <a:r>
                <a:rPr lang="es-419" baseline="-25000" dirty="0"/>
                <a:t>(peróxido de </a:t>
              </a:r>
            </a:p>
            <a:p>
              <a:pPr algn="ctr"/>
              <a:r>
                <a:rPr lang="es-419" baseline="-25000" dirty="0"/>
                <a:t>hidrógeno)</a:t>
              </a:r>
              <a:endParaRPr lang="en-US" baseline="-25000" dirty="0"/>
            </a:p>
          </p:txBody>
        </p:sp>
        <p:sp>
          <p:nvSpPr>
            <p:cNvPr id="5" name="CuadroTexto 4"/>
            <p:cNvSpPr txBox="1"/>
            <p:nvPr/>
          </p:nvSpPr>
          <p:spPr>
            <a:xfrm>
              <a:off x="5364088" y="5373216"/>
              <a:ext cx="1152128" cy="677108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419" sz="1400" b="1" dirty="0"/>
                <a:t>+ H</a:t>
              </a:r>
              <a:r>
                <a:rPr lang="es-419" sz="1400" b="1" baseline="-25000" dirty="0"/>
                <a:t>2</a:t>
              </a:r>
              <a:r>
                <a:rPr lang="es-419" sz="1400" b="1" dirty="0"/>
                <a:t>O</a:t>
              </a:r>
              <a:r>
                <a:rPr lang="es-419" sz="1400" b="1" baseline="-25000" dirty="0"/>
                <a:t>2</a:t>
              </a:r>
            </a:p>
            <a:p>
              <a:pPr algn="ctr"/>
              <a:r>
                <a:rPr lang="es-419" baseline="-25000" dirty="0"/>
                <a:t>(peróxido de </a:t>
              </a:r>
            </a:p>
            <a:p>
              <a:pPr algn="ctr"/>
              <a:r>
                <a:rPr lang="es-419" baseline="-25000" dirty="0"/>
                <a:t>hidrógeno)</a:t>
              </a:r>
              <a:endParaRPr lang="en-US" baseline="-25000" dirty="0"/>
            </a:p>
          </p:txBody>
        </p: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Grp="1" noChangeArrowheads="1"/>
          </p:cNvSpPr>
          <p:nvPr>
            <p:ph type="title"/>
          </p:nvPr>
        </p:nvSpPr>
        <p:spPr>
          <a:xfrm>
            <a:off x="71406" y="-24"/>
            <a:ext cx="8964612" cy="857256"/>
          </a:xfrm>
          <a:solidFill>
            <a:srgbClr val="92D050"/>
          </a:solidFill>
          <a:ln>
            <a:solidFill>
              <a:schemeClr val="accent2"/>
            </a:solidFill>
          </a:ln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s-ES" sz="3200">
                <a:solidFill>
                  <a:schemeClr val="tx1"/>
                </a:solidFill>
              </a:rPr>
              <a:t>Factores que afectan la actividad enzimática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1000100" y="1142984"/>
            <a:ext cx="6643734" cy="4643470"/>
          </a:xfrm>
          <a:solidFill>
            <a:schemeClr val="bg1">
              <a:lumMod val="85000"/>
            </a:schemeClr>
          </a:solidFill>
          <a:ln>
            <a:solidFill>
              <a:srgbClr val="5A1AE8"/>
            </a:solidFill>
          </a:ln>
        </p:spPr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s-ES" sz="2800" dirty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800" b="1" dirty="0">
                <a:solidFill>
                  <a:srgbClr val="FF0000"/>
                </a:solidFill>
              </a:rPr>
              <a:t>pH</a:t>
            </a:r>
          </a:p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endParaRPr lang="es-ES" sz="2800" b="1" dirty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800" b="1" dirty="0">
                <a:solidFill>
                  <a:srgbClr val="0000CC"/>
                </a:solidFill>
              </a:rPr>
              <a:t>Temperatura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s-ES" sz="2800" b="1" dirty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800" b="1" dirty="0">
                <a:solidFill>
                  <a:srgbClr val="00B050"/>
                </a:solidFill>
              </a:rPr>
              <a:t>Concentración de Enzima</a:t>
            </a:r>
          </a:p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endParaRPr lang="es-ES" sz="2800" b="1" dirty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s-ES" sz="2800" b="1" dirty="0">
                <a:solidFill>
                  <a:srgbClr val="00B0F0"/>
                </a:solidFill>
              </a:rPr>
              <a:t>Concentración de Sustrato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8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4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48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48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48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214290"/>
            <a:ext cx="8686800" cy="1143000"/>
          </a:xfrm>
          <a:solidFill>
            <a:srgbClr val="92D050"/>
          </a:solidFill>
          <a:ln>
            <a:solidFill>
              <a:srgbClr val="5A1AE8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" sz="2800" dirty="0">
                <a:solidFill>
                  <a:schemeClr val="bg1"/>
                </a:solidFill>
              </a:rPr>
              <a:t>Influencia del pH sobre la actividad enzimática</a:t>
            </a:r>
          </a:p>
        </p:txBody>
      </p:sp>
      <p:sp>
        <p:nvSpPr>
          <p:cNvPr id="49155" name="Line 5"/>
          <p:cNvSpPr>
            <a:spLocks noChangeShapeType="1"/>
          </p:cNvSpPr>
          <p:nvPr/>
        </p:nvSpPr>
        <p:spPr bwMode="auto">
          <a:xfrm>
            <a:off x="2819400" y="5097463"/>
            <a:ext cx="4752975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9156" name="Line 6"/>
          <p:cNvSpPr>
            <a:spLocks noChangeShapeType="1"/>
          </p:cNvSpPr>
          <p:nvPr/>
        </p:nvSpPr>
        <p:spPr bwMode="auto">
          <a:xfrm>
            <a:off x="2819400" y="2000250"/>
            <a:ext cx="0" cy="30607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 type="arrow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57" name="Freeform 7"/>
          <p:cNvSpPr>
            <a:spLocks/>
          </p:cNvSpPr>
          <p:nvPr/>
        </p:nvSpPr>
        <p:spPr bwMode="auto">
          <a:xfrm>
            <a:off x="3059113" y="2205038"/>
            <a:ext cx="2743200" cy="2938474"/>
          </a:xfrm>
          <a:custGeom>
            <a:avLst/>
            <a:gdLst>
              <a:gd name="T0" fmla="*/ 0 w 1728"/>
              <a:gd name="T1" fmla="*/ 2517775 h 1586"/>
              <a:gd name="T2" fmla="*/ 438150 w 1728"/>
              <a:gd name="T3" fmla="*/ 1241425 h 1586"/>
              <a:gd name="T4" fmla="*/ 1104900 w 1728"/>
              <a:gd name="T5" fmla="*/ 155575 h 1586"/>
              <a:gd name="T6" fmla="*/ 1771650 w 1728"/>
              <a:gd name="T7" fmla="*/ 307975 h 1586"/>
              <a:gd name="T8" fmla="*/ 2419350 w 1728"/>
              <a:gd name="T9" fmla="*/ 1508125 h 1586"/>
              <a:gd name="T10" fmla="*/ 2743200 w 1728"/>
              <a:gd name="T11" fmla="*/ 2384425 h 15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28"/>
              <a:gd name="T19" fmla="*/ 0 h 1586"/>
              <a:gd name="T20" fmla="*/ 1728 w 1728"/>
              <a:gd name="T21" fmla="*/ 1586 h 15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28" h="1586">
                <a:moveTo>
                  <a:pt x="0" y="1586"/>
                </a:moveTo>
                <a:cubicBezTo>
                  <a:pt x="46" y="1452"/>
                  <a:pt x="160" y="1030"/>
                  <a:pt x="276" y="782"/>
                </a:cubicBezTo>
                <a:cubicBezTo>
                  <a:pt x="392" y="534"/>
                  <a:pt x="556" y="196"/>
                  <a:pt x="696" y="98"/>
                </a:cubicBezTo>
                <a:cubicBezTo>
                  <a:pt x="836" y="0"/>
                  <a:pt x="978" y="52"/>
                  <a:pt x="1116" y="194"/>
                </a:cubicBezTo>
                <a:cubicBezTo>
                  <a:pt x="1254" y="336"/>
                  <a:pt x="1422" y="732"/>
                  <a:pt x="1524" y="950"/>
                </a:cubicBezTo>
                <a:cubicBezTo>
                  <a:pt x="1626" y="1168"/>
                  <a:pt x="1686" y="1387"/>
                  <a:pt x="1728" y="1502"/>
                </a:cubicBezTo>
              </a:path>
            </a:pathLst>
          </a:cu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es-PE"/>
          </a:p>
        </p:txBody>
      </p:sp>
      <p:sp>
        <p:nvSpPr>
          <p:cNvPr id="40969" name="Text Box 19"/>
          <p:cNvSpPr txBox="1">
            <a:spLocks noChangeArrowheads="1"/>
          </p:cNvSpPr>
          <p:nvPr/>
        </p:nvSpPr>
        <p:spPr bwMode="auto">
          <a:xfrm>
            <a:off x="1128701" y="1928802"/>
            <a:ext cx="18002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2000" b="1" dirty="0"/>
              <a:t>Actividad enzimática</a:t>
            </a:r>
          </a:p>
        </p:txBody>
      </p:sp>
      <p:sp>
        <p:nvSpPr>
          <p:cNvPr id="40970" name="Text Box 20"/>
          <p:cNvSpPr txBox="1">
            <a:spLocks noChangeArrowheads="1"/>
          </p:cNvSpPr>
          <p:nvPr/>
        </p:nvSpPr>
        <p:spPr bwMode="auto">
          <a:xfrm>
            <a:off x="6850085" y="5103827"/>
            <a:ext cx="9366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2000" b="1" dirty="0"/>
              <a:t>pH</a:t>
            </a:r>
          </a:p>
        </p:txBody>
      </p:sp>
      <p:grpSp>
        <p:nvGrpSpPr>
          <p:cNvPr id="11" name="10 Grupo"/>
          <p:cNvGrpSpPr/>
          <p:nvPr/>
        </p:nvGrpSpPr>
        <p:grpSpPr>
          <a:xfrm>
            <a:off x="3643303" y="2349500"/>
            <a:ext cx="1714511" cy="3501898"/>
            <a:chOff x="3929058" y="2349500"/>
            <a:chExt cx="1214446" cy="3501898"/>
          </a:xfrm>
        </p:grpSpPr>
        <p:sp>
          <p:nvSpPr>
            <p:cNvPr id="49158" name="Line 8"/>
            <p:cNvSpPr>
              <a:spLocks noChangeShapeType="1"/>
            </p:cNvSpPr>
            <p:nvPr/>
          </p:nvSpPr>
          <p:spPr bwMode="auto">
            <a:xfrm>
              <a:off x="4643438" y="2349500"/>
              <a:ext cx="60325" cy="270033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159" name="Line 9"/>
            <p:cNvSpPr>
              <a:spLocks noChangeShapeType="1"/>
            </p:cNvSpPr>
            <p:nvPr/>
          </p:nvSpPr>
          <p:spPr bwMode="auto">
            <a:xfrm>
              <a:off x="4365625" y="2360613"/>
              <a:ext cx="38100" cy="273685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 Box 20"/>
            <p:cNvSpPr txBox="1">
              <a:spLocks noChangeArrowheads="1"/>
            </p:cNvSpPr>
            <p:nvPr/>
          </p:nvSpPr>
          <p:spPr bwMode="auto">
            <a:xfrm>
              <a:off x="3929058" y="5143512"/>
              <a:ext cx="1214446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s-ES" sz="2000" b="1" dirty="0"/>
                <a:t>pH óptimo</a:t>
              </a:r>
            </a:p>
          </p:txBody>
        </p:sp>
      </p:grpSp>
      <p:grpSp>
        <p:nvGrpSpPr>
          <p:cNvPr id="12" name="Group 20"/>
          <p:cNvGrpSpPr>
            <a:grpSpLocks/>
          </p:cNvGrpSpPr>
          <p:nvPr/>
        </p:nvGrpSpPr>
        <p:grpSpPr bwMode="auto">
          <a:xfrm rot="-805262">
            <a:off x="2666844" y="1409918"/>
            <a:ext cx="1268358" cy="1584325"/>
            <a:chOff x="1870" y="1026"/>
            <a:chExt cx="601" cy="998"/>
          </a:xfrm>
        </p:grpSpPr>
        <p:sp>
          <p:nvSpPr>
            <p:cNvPr id="13" name="AutoShape 14"/>
            <p:cNvSpPr>
              <a:spLocks noChangeArrowheads="1"/>
            </p:cNvSpPr>
            <p:nvPr/>
          </p:nvSpPr>
          <p:spPr bwMode="auto">
            <a:xfrm rot="-3716008">
              <a:off x="1700" y="1253"/>
              <a:ext cx="998" cy="544"/>
            </a:xfrm>
            <a:prstGeom prst="wedgeRoundRectCallout">
              <a:avLst>
                <a:gd name="adj1" fmla="val -74750"/>
                <a:gd name="adj2" fmla="val 44620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600" b="1" dirty="0">
                  <a:solidFill>
                    <a:srgbClr val="5A1AE8"/>
                  </a:solidFill>
                </a:rPr>
                <a:t> </a:t>
              </a:r>
              <a:r>
                <a:rPr lang="es-ES" sz="1600" b="1" dirty="0">
                  <a:solidFill>
                    <a:srgbClr val="FFFF00"/>
                  </a:solidFill>
                </a:rPr>
                <a:t>actividad por     de pH hasta el pH optimo.</a:t>
              </a:r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 rot="-2319588" flipH="1" flipV="1">
              <a:off x="1870" y="1671"/>
              <a:ext cx="68" cy="181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19"/>
            <p:cNvSpPr>
              <a:spLocks noChangeShapeType="1"/>
            </p:cNvSpPr>
            <p:nvPr/>
          </p:nvSpPr>
          <p:spPr bwMode="auto">
            <a:xfrm rot="-2319588" flipH="1" flipV="1">
              <a:off x="2155" y="1491"/>
              <a:ext cx="45" cy="136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25"/>
          <p:cNvGrpSpPr>
            <a:grpSpLocks/>
          </p:cNvGrpSpPr>
          <p:nvPr/>
        </p:nvGrpSpPr>
        <p:grpSpPr bwMode="auto">
          <a:xfrm>
            <a:off x="5795963" y="2636838"/>
            <a:ext cx="2117725" cy="858837"/>
            <a:chOff x="3496" y="1797"/>
            <a:chExt cx="1334" cy="541"/>
          </a:xfrm>
        </p:grpSpPr>
        <p:sp>
          <p:nvSpPr>
            <p:cNvPr id="17" name="AutoShape 22"/>
            <p:cNvSpPr>
              <a:spLocks noChangeArrowheads="1"/>
            </p:cNvSpPr>
            <p:nvPr/>
          </p:nvSpPr>
          <p:spPr bwMode="auto">
            <a:xfrm rot="-1252868">
              <a:off x="3496" y="1797"/>
              <a:ext cx="1334" cy="541"/>
            </a:xfrm>
            <a:prstGeom prst="wedgeRoundRectCallout">
              <a:avLst>
                <a:gd name="adj1" fmla="val -72125"/>
                <a:gd name="adj2" fmla="val 51718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600" b="1" dirty="0">
                  <a:solidFill>
                    <a:srgbClr val="FFFF00"/>
                  </a:solidFill>
                </a:rPr>
                <a:t>de pH provoca desnaturalización </a:t>
              </a:r>
            </a:p>
          </p:txBody>
        </p:sp>
        <p:sp>
          <p:nvSpPr>
            <p:cNvPr id="18" name="Line 23"/>
            <p:cNvSpPr>
              <a:spLocks noChangeShapeType="1"/>
            </p:cNvSpPr>
            <p:nvPr/>
          </p:nvSpPr>
          <p:spPr bwMode="auto">
            <a:xfrm rot="143552" flipH="1" flipV="1">
              <a:off x="3560" y="2069"/>
              <a:ext cx="68" cy="181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85750" y="71438"/>
            <a:ext cx="8715375" cy="800925"/>
          </a:xfrm>
          <a:prstGeom prst="rect">
            <a:avLst/>
          </a:prstGeom>
          <a:gradFill rotWithShape="1">
            <a:gsLst>
              <a:gs pos="0">
                <a:srgbClr val="006000"/>
              </a:gs>
              <a:gs pos="50000">
                <a:srgbClr val="00D000"/>
              </a:gs>
              <a:gs pos="100000">
                <a:srgbClr val="006000"/>
              </a:gs>
            </a:gsLst>
            <a:lin ang="5400000" scaled="1"/>
          </a:gradFill>
          <a:ln w="9525">
            <a:solidFill>
              <a:srgbClr val="00D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45000"/>
              </a:lnSpc>
              <a:spcBef>
                <a:spcPct val="70000"/>
              </a:spcBef>
              <a:spcAft>
                <a:spcPct val="70000"/>
              </a:spcAft>
            </a:pPr>
            <a:r>
              <a:rPr lang="es-ES_tradnl" sz="3600" b="1" dirty="0">
                <a:latin typeface="Franklin Gothic Book" pitchFamily="34" charset="0"/>
              </a:rPr>
              <a:t>QUIMICA BIOLOGICA</a:t>
            </a:r>
            <a:endParaRPr lang="es-ES" sz="3600" b="1" dirty="0">
              <a:latin typeface="Franklin Gothic Book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533" y="2852936"/>
            <a:ext cx="5328592" cy="3714790"/>
          </a:xfrm>
          <a:prstGeom prst="rect">
            <a:avLst/>
          </a:prstGeom>
        </p:spPr>
      </p:pic>
      <p:sp>
        <p:nvSpPr>
          <p:cNvPr id="4" name="Flecha: a la derecha con muesca 3"/>
          <p:cNvSpPr/>
          <p:nvPr/>
        </p:nvSpPr>
        <p:spPr>
          <a:xfrm>
            <a:off x="3491309" y="1490475"/>
            <a:ext cx="864667" cy="456978"/>
          </a:xfrm>
          <a:prstGeom prst="notchedRightArrow">
            <a:avLst/>
          </a:prstGeom>
          <a:solidFill>
            <a:srgbClr val="00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CuadroTexto 5"/>
          <p:cNvSpPr txBox="1"/>
          <p:nvPr/>
        </p:nvSpPr>
        <p:spPr>
          <a:xfrm>
            <a:off x="270556" y="1424233"/>
            <a:ext cx="32207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/>
              <a:t>Objeto de estudio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4355976" y="980728"/>
            <a:ext cx="4820550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/>
              <a:t>Reacciones químicas que </a:t>
            </a:r>
          </a:p>
          <a:p>
            <a:r>
              <a:rPr lang="es-AR" sz="2800" b="1" dirty="0"/>
              <a:t>ocurren en los seres vivos </a:t>
            </a:r>
          </a:p>
          <a:p>
            <a:r>
              <a:rPr lang="es-AR" sz="2800" b="1" dirty="0"/>
              <a:t>y las interrelaciones entre </a:t>
            </a:r>
          </a:p>
          <a:p>
            <a:r>
              <a:rPr lang="es-AR" sz="2800" b="1" dirty="0"/>
              <a:t>ellas (Metabolismo)</a:t>
            </a:r>
          </a:p>
          <a:p>
            <a:endParaRPr lang="es-AR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692275" y="2060575"/>
          <a:ext cx="5146675" cy="3868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Imagen de mapa de bits" r:id="rId3" imgW="2952381" imgH="2219635" progId="PBrush">
                  <p:embed/>
                </p:oleObj>
              </mc:Choice>
              <mc:Fallback>
                <p:oleObj name="Imagen de mapa de bits" r:id="rId3" imgW="2952381" imgH="2219635" progId="PBrush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12000" contrast="3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2060575"/>
                        <a:ext cx="5146675" cy="3868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437" name="Rectangle 5"/>
          <p:cNvSpPr>
            <a:spLocks noGrp="1" noChangeArrowheads="1"/>
          </p:cNvSpPr>
          <p:nvPr>
            <p:ph type="title"/>
          </p:nvPr>
        </p:nvSpPr>
        <p:spPr>
          <a:solidFill>
            <a:srgbClr val="92D050"/>
          </a:solidFill>
          <a:ln>
            <a:solidFill>
              <a:schemeClr val="accent2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" sz="3200" dirty="0">
                <a:solidFill>
                  <a:schemeClr val="tx1"/>
                </a:solidFill>
              </a:rPr>
              <a:t>Ejemplos de enzimas con </a:t>
            </a:r>
            <a:br>
              <a:rPr lang="es-ES" sz="3200" dirty="0">
                <a:solidFill>
                  <a:schemeClr val="tx1"/>
                </a:solidFill>
              </a:rPr>
            </a:br>
            <a:r>
              <a:rPr lang="es-ES" sz="3200" dirty="0">
                <a:solidFill>
                  <a:schemeClr val="tx1"/>
                </a:solidFill>
              </a:rPr>
              <a:t>diferentes pH óptimos</a:t>
            </a:r>
          </a:p>
        </p:txBody>
      </p:sp>
      <p:cxnSp>
        <p:nvCxnSpPr>
          <p:cNvPr id="5" name="4 Conector recto"/>
          <p:cNvCxnSpPr/>
          <p:nvPr/>
        </p:nvCxnSpPr>
        <p:spPr>
          <a:xfrm rot="16200000" flipH="1">
            <a:off x="971537" y="3900502"/>
            <a:ext cx="3200400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recto"/>
          <p:cNvCxnSpPr/>
          <p:nvPr/>
        </p:nvCxnSpPr>
        <p:spPr>
          <a:xfrm rot="16200000" flipH="1">
            <a:off x="1257289" y="3957630"/>
            <a:ext cx="3200400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 rot="16200000" flipH="1">
            <a:off x="3114676" y="3957631"/>
            <a:ext cx="3200400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 rot="16200000" flipH="1">
            <a:off x="3543304" y="3957631"/>
            <a:ext cx="3200400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16200000" flipH="1">
            <a:off x="4400560" y="4029069"/>
            <a:ext cx="3200400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16200000" flipH="1">
            <a:off x="4829188" y="4029069"/>
            <a:ext cx="3200400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4" name="Rectangle 4"/>
          <p:cNvSpPr>
            <a:spLocks noGrp="1" noChangeArrowheads="1"/>
          </p:cNvSpPr>
          <p:nvPr>
            <p:ph type="title"/>
          </p:nvPr>
        </p:nvSpPr>
        <p:spPr>
          <a:solidFill>
            <a:srgbClr val="92D050"/>
          </a:solidFill>
          <a:ln>
            <a:solidFill>
              <a:schemeClr val="accent2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" sz="3200">
                <a:solidFill>
                  <a:schemeClr val="bg1"/>
                </a:solidFill>
              </a:rPr>
              <a:t>Influencia de la Temperatura sobre la actividad enzimática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070857" y="2707499"/>
            <a:ext cx="6572974" cy="3721119"/>
            <a:chOff x="642" y="1419"/>
            <a:chExt cx="3587" cy="2093"/>
          </a:xfrm>
        </p:grpSpPr>
        <p:sp>
          <p:nvSpPr>
            <p:cNvPr id="50188" name="Text Box 10"/>
            <p:cNvSpPr txBox="1">
              <a:spLocks noChangeArrowheads="1"/>
            </p:cNvSpPr>
            <p:nvPr/>
          </p:nvSpPr>
          <p:spPr bwMode="auto">
            <a:xfrm>
              <a:off x="3770" y="3203"/>
              <a:ext cx="459" cy="30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s-ES" sz="2000" b="1" dirty="0"/>
                <a:t>T(ºC)       </a:t>
              </a:r>
              <a:endParaRPr lang="es-ES" sz="2000" dirty="0"/>
            </a:p>
          </p:txBody>
        </p:sp>
        <p:sp>
          <p:nvSpPr>
            <p:cNvPr id="50189" name="Text Box 11"/>
            <p:cNvSpPr txBox="1">
              <a:spLocks noChangeArrowheads="1"/>
            </p:cNvSpPr>
            <p:nvPr/>
          </p:nvSpPr>
          <p:spPr bwMode="auto">
            <a:xfrm>
              <a:off x="642" y="1419"/>
              <a:ext cx="936" cy="40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2000" b="1" dirty="0"/>
                <a:t>Actividad</a:t>
              </a:r>
            </a:p>
            <a:p>
              <a:pPr algn="ctr"/>
              <a:r>
                <a:rPr lang="es-ES" sz="2000" b="1" dirty="0"/>
                <a:t> enzimática</a:t>
              </a:r>
            </a:p>
          </p:txBody>
        </p:sp>
        <p:grpSp>
          <p:nvGrpSpPr>
            <p:cNvPr id="50190" name="Group 17"/>
            <p:cNvGrpSpPr>
              <a:grpSpLocks/>
            </p:cNvGrpSpPr>
            <p:nvPr/>
          </p:nvGrpSpPr>
          <p:grpSpPr bwMode="auto">
            <a:xfrm>
              <a:off x="1655" y="1480"/>
              <a:ext cx="2548" cy="1643"/>
              <a:chOff x="1655" y="1479"/>
              <a:chExt cx="2548" cy="1643"/>
            </a:xfrm>
          </p:grpSpPr>
          <p:sp>
            <p:nvSpPr>
              <p:cNvPr id="50191" name="Freeform 6"/>
              <p:cNvSpPr>
                <a:spLocks/>
              </p:cNvSpPr>
              <p:nvPr/>
            </p:nvSpPr>
            <p:spPr bwMode="auto">
              <a:xfrm>
                <a:off x="1791" y="1706"/>
                <a:ext cx="1257" cy="1208"/>
              </a:xfrm>
              <a:custGeom>
                <a:avLst/>
                <a:gdLst>
                  <a:gd name="T0" fmla="*/ 0 w 1257"/>
                  <a:gd name="T1" fmla="*/ 1208 h 1208"/>
                  <a:gd name="T2" fmla="*/ 519 w 1257"/>
                  <a:gd name="T3" fmla="*/ 402 h 1208"/>
                  <a:gd name="T4" fmla="*/ 1042 w 1257"/>
                  <a:gd name="T5" fmla="*/ 9 h 1208"/>
                  <a:gd name="T6" fmla="*/ 1257 w 1257"/>
                  <a:gd name="T7" fmla="*/ 455 h 12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57"/>
                  <a:gd name="T13" fmla="*/ 0 h 1208"/>
                  <a:gd name="T14" fmla="*/ 1257 w 1257"/>
                  <a:gd name="T15" fmla="*/ 1208 h 12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57" h="1208">
                    <a:moveTo>
                      <a:pt x="0" y="1208"/>
                    </a:moveTo>
                    <a:cubicBezTo>
                      <a:pt x="86" y="1074"/>
                      <a:pt x="345" y="602"/>
                      <a:pt x="519" y="402"/>
                    </a:cubicBezTo>
                    <a:cubicBezTo>
                      <a:pt x="693" y="202"/>
                      <a:pt x="919" y="0"/>
                      <a:pt x="1042" y="9"/>
                    </a:cubicBezTo>
                    <a:cubicBezTo>
                      <a:pt x="1165" y="18"/>
                      <a:pt x="1212" y="362"/>
                      <a:pt x="1257" y="455"/>
                    </a:cubicBezTo>
                  </a:path>
                </a:pathLst>
              </a:custGeom>
              <a:noFill/>
              <a:ln w="28575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/>
              </a:p>
            </p:txBody>
          </p:sp>
          <p:sp>
            <p:nvSpPr>
              <p:cNvPr id="50192" name="Line 7"/>
              <p:cNvSpPr>
                <a:spLocks noChangeShapeType="1"/>
              </p:cNvSpPr>
              <p:nvPr/>
            </p:nvSpPr>
            <p:spPr bwMode="auto">
              <a:xfrm>
                <a:off x="2789" y="1745"/>
                <a:ext cx="0" cy="1315"/>
              </a:xfrm>
              <a:prstGeom prst="line">
                <a:avLst/>
              </a:prstGeom>
              <a:noFill/>
              <a:ln w="28575" cap="rnd">
                <a:solidFill>
                  <a:srgbClr val="0000CC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193" name="Line 8"/>
              <p:cNvSpPr>
                <a:spLocks noChangeShapeType="1"/>
              </p:cNvSpPr>
              <p:nvPr/>
            </p:nvSpPr>
            <p:spPr bwMode="auto">
              <a:xfrm>
                <a:off x="1657" y="1479"/>
                <a:ext cx="0" cy="1643"/>
              </a:xfrm>
              <a:prstGeom prst="line">
                <a:avLst/>
              </a:prstGeom>
              <a:noFill/>
              <a:ln w="28575">
                <a:solidFill>
                  <a:srgbClr val="FFFF00"/>
                </a:solidFill>
                <a:round/>
                <a:headEnd type="arrow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194" name="Line 9"/>
              <p:cNvSpPr>
                <a:spLocks noChangeShapeType="1"/>
              </p:cNvSpPr>
              <p:nvPr/>
            </p:nvSpPr>
            <p:spPr bwMode="auto">
              <a:xfrm>
                <a:off x="1655" y="3114"/>
                <a:ext cx="2548" cy="0"/>
              </a:xfrm>
              <a:prstGeom prst="line">
                <a:avLst/>
              </a:prstGeom>
              <a:noFill/>
              <a:ln w="28575">
                <a:solidFill>
                  <a:srgbClr val="FFFF0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195" name="Freeform 12"/>
              <p:cNvSpPr>
                <a:spLocks/>
              </p:cNvSpPr>
              <p:nvPr/>
            </p:nvSpPr>
            <p:spPr bwMode="auto">
              <a:xfrm>
                <a:off x="3024" y="2113"/>
                <a:ext cx="627" cy="774"/>
              </a:xfrm>
              <a:custGeom>
                <a:avLst/>
                <a:gdLst>
                  <a:gd name="T0" fmla="*/ 0 w 627"/>
                  <a:gd name="T1" fmla="*/ 0 h 774"/>
                  <a:gd name="T2" fmla="*/ 174 w 627"/>
                  <a:gd name="T3" fmla="*/ 411 h 774"/>
                  <a:gd name="T4" fmla="*/ 627 w 627"/>
                  <a:gd name="T5" fmla="*/ 774 h 774"/>
                  <a:gd name="T6" fmla="*/ 0 60000 65536"/>
                  <a:gd name="T7" fmla="*/ 0 60000 65536"/>
                  <a:gd name="T8" fmla="*/ 0 60000 65536"/>
                  <a:gd name="T9" fmla="*/ 0 w 627"/>
                  <a:gd name="T10" fmla="*/ 0 h 774"/>
                  <a:gd name="T11" fmla="*/ 627 w 627"/>
                  <a:gd name="T12" fmla="*/ 774 h 77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27" h="774">
                    <a:moveTo>
                      <a:pt x="0" y="0"/>
                    </a:moveTo>
                    <a:cubicBezTo>
                      <a:pt x="29" y="66"/>
                      <a:pt x="70" y="282"/>
                      <a:pt x="174" y="411"/>
                    </a:cubicBezTo>
                    <a:cubicBezTo>
                      <a:pt x="278" y="540"/>
                      <a:pt x="552" y="714"/>
                      <a:pt x="627" y="774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/>
              </a:p>
            </p:txBody>
          </p:sp>
        </p:grpSp>
      </p:grpSp>
      <p:sp>
        <p:nvSpPr>
          <p:cNvPr id="148493" name="Text Box 13"/>
          <p:cNvSpPr txBox="1">
            <a:spLocks noChangeArrowheads="1"/>
          </p:cNvSpPr>
          <p:nvPr/>
        </p:nvSpPr>
        <p:spPr bwMode="auto">
          <a:xfrm>
            <a:off x="4429124" y="5786454"/>
            <a:ext cx="12239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b="1" dirty="0">
                <a:solidFill>
                  <a:srgbClr val="FF0000"/>
                </a:solidFill>
              </a:rPr>
              <a:t>T. óptima</a:t>
            </a:r>
          </a:p>
        </p:txBody>
      </p:sp>
      <p:grpSp>
        <p:nvGrpSpPr>
          <p:cNvPr id="4" name="Group 20"/>
          <p:cNvGrpSpPr>
            <a:grpSpLocks/>
          </p:cNvGrpSpPr>
          <p:nvPr/>
        </p:nvGrpSpPr>
        <p:grpSpPr bwMode="auto">
          <a:xfrm rot="-805262">
            <a:off x="3276600" y="2205038"/>
            <a:ext cx="954088" cy="1584325"/>
            <a:chOff x="1870" y="1026"/>
            <a:chExt cx="601" cy="998"/>
          </a:xfrm>
        </p:grpSpPr>
        <p:sp>
          <p:nvSpPr>
            <p:cNvPr id="50185" name="AutoShape 14"/>
            <p:cNvSpPr>
              <a:spLocks noChangeArrowheads="1"/>
            </p:cNvSpPr>
            <p:nvPr/>
          </p:nvSpPr>
          <p:spPr bwMode="auto">
            <a:xfrm rot="-3716008">
              <a:off x="1700" y="1253"/>
              <a:ext cx="998" cy="544"/>
            </a:xfrm>
            <a:prstGeom prst="wedgeRoundRectCallout">
              <a:avLst>
                <a:gd name="adj1" fmla="val -74750"/>
                <a:gd name="adj2" fmla="val 44620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600" b="1" dirty="0">
                  <a:solidFill>
                    <a:srgbClr val="5A1AE8"/>
                  </a:solidFill>
                </a:rPr>
                <a:t> </a:t>
              </a:r>
              <a:r>
                <a:rPr lang="es-ES" sz="1600" b="1" dirty="0">
                  <a:solidFill>
                    <a:srgbClr val="FFFF00"/>
                  </a:solidFill>
                </a:rPr>
                <a:t>actividad por     de la temperatura</a:t>
              </a:r>
            </a:p>
          </p:txBody>
        </p:sp>
        <p:sp>
          <p:nvSpPr>
            <p:cNvPr id="50186" name="Line 15"/>
            <p:cNvSpPr>
              <a:spLocks noChangeShapeType="1"/>
            </p:cNvSpPr>
            <p:nvPr/>
          </p:nvSpPr>
          <p:spPr bwMode="auto">
            <a:xfrm rot="-2319588" flipH="1" flipV="1">
              <a:off x="1870" y="1671"/>
              <a:ext cx="68" cy="181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187" name="Line 19"/>
            <p:cNvSpPr>
              <a:spLocks noChangeShapeType="1"/>
            </p:cNvSpPr>
            <p:nvPr/>
          </p:nvSpPr>
          <p:spPr bwMode="auto">
            <a:xfrm rot="-2319588" flipH="1" flipV="1">
              <a:off x="2155" y="1491"/>
              <a:ext cx="45" cy="136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25"/>
          <p:cNvGrpSpPr>
            <a:grpSpLocks/>
          </p:cNvGrpSpPr>
          <p:nvPr/>
        </p:nvGrpSpPr>
        <p:grpSpPr bwMode="auto">
          <a:xfrm>
            <a:off x="5795963" y="2636838"/>
            <a:ext cx="2117725" cy="858837"/>
            <a:chOff x="3496" y="1797"/>
            <a:chExt cx="1334" cy="541"/>
          </a:xfrm>
        </p:grpSpPr>
        <p:sp>
          <p:nvSpPr>
            <p:cNvPr id="50183" name="AutoShape 22"/>
            <p:cNvSpPr>
              <a:spLocks noChangeArrowheads="1"/>
            </p:cNvSpPr>
            <p:nvPr/>
          </p:nvSpPr>
          <p:spPr bwMode="auto">
            <a:xfrm rot="-1252868">
              <a:off x="3496" y="1797"/>
              <a:ext cx="1334" cy="541"/>
            </a:xfrm>
            <a:prstGeom prst="wedgeRoundRectCallout">
              <a:avLst>
                <a:gd name="adj1" fmla="val -72125"/>
                <a:gd name="adj2" fmla="val 51718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600" b="1" dirty="0">
                  <a:solidFill>
                    <a:srgbClr val="FFFF00"/>
                  </a:solidFill>
                </a:rPr>
                <a:t>de temperatura provoca desnaturalización </a:t>
              </a:r>
            </a:p>
          </p:txBody>
        </p:sp>
        <p:sp>
          <p:nvSpPr>
            <p:cNvPr id="50184" name="Line 23"/>
            <p:cNvSpPr>
              <a:spLocks noChangeShapeType="1"/>
            </p:cNvSpPr>
            <p:nvPr/>
          </p:nvSpPr>
          <p:spPr bwMode="auto">
            <a:xfrm rot="143552" flipH="1" flipV="1">
              <a:off x="3560" y="2069"/>
              <a:ext cx="68" cy="181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9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esnaturalizacion_protein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1186215"/>
            <a:ext cx="8286808" cy="4264944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ribo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17879"/>
            <a:ext cx="4560164" cy="6630994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1196752"/>
            <a:ext cx="6858000" cy="29718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747" y="332656"/>
            <a:ext cx="8242506" cy="1152244"/>
          </a:xfrm>
          <a:prstGeom prst="rect">
            <a:avLst/>
          </a:prstGeom>
        </p:spPr>
      </p:pic>
      <p:grpSp>
        <p:nvGrpSpPr>
          <p:cNvPr id="8" name="Grupo 7"/>
          <p:cNvGrpSpPr/>
          <p:nvPr/>
        </p:nvGrpSpPr>
        <p:grpSpPr>
          <a:xfrm>
            <a:off x="1475656" y="4375284"/>
            <a:ext cx="6120680" cy="493876"/>
            <a:chOff x="1475656" y="4168552"/>
            <a:chExt cx="6120680" cy="493876"/>
          </a:xfrm>
        </p:grpSpPr>
        <p:cxnSp>
          <p:nvCxnSpPr>
            <p:cNvPr id="5" name="Conector recto de flecha 4"/>
            <p:cNvCxnSpPr/>
            <p:nvPr/>
          </p:nvCxnSpPr>
          <p:spPr>
            <a:xfrm>
              <a:off x="1475656" y="4168552"/>
              <a:ext cx="6120680" cy="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CuadroTexto 5"/>
            <p:cNvSpPr txBox="1"/>
            <p:nvPr/>
          </p:nvSpPr>
          <p:spPr>
            <a:xfrm>
              <a:off x="6833417" y="4293096"/>
              <a:ext cx="7360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419" dirty="0"/>
                <a:t>&gt;&gt;[S]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8447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solidFill>
            <a:srgbClr val="92D050"/>
          </a:solidFill>
          <a:ln>
            <a:solidFill>
              <a:schemeClr val="accent2"/>
            </a:solidFill>
          </a:ln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s-ES" sz="2800" dirty="0">
                <a:solidFill>
                  <a:schemeClr val="bg1"/>
                </a:solidFill>
              </a:rPr>
              <a:t>VARIACION DE LA VELOCIDAD DE REACCION CON LA CONCENTRACION DE SUSTRATO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l="4997" t="22602" r="9435" b="3487"/>
          <a:stretch/>
        </p:blipFill>
        <p:spPr>
          <a:xfrm>
            <a:off x="942991" y="1628800"/>
            <a:ext cx="7280244" cy="4721273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solidFill>
            <a:srgbClr val="92D050"/>
          </a:solidFill>
          <a:ln>
            <a:solidFill>
              <a:schemeClr val="accent2"/>
            </a:solidFill>
          </a:ln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s-ES" sz="2800" dirty="0">
                <a:solidFill>
                  <a:schemeClr val="bg1"/>
                </a:solidFill>
              </a:rPr>
              <a:t>VARIACION DE LA VELOCIDAD DE REACCION CON LA CONCENTRACION DE SUSTRATO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4507084" y="5975644"/>
            <a:ext cx="3326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dirty="0"/>
              <a:t>Ecuación de </a:t>
            </a:r>
            <a:r>
              <a:rPr lang="es-419" dirty="0" err="1"/>
              <a:t>Michaelis-Menten</a:t>
            </a:r>
            <a:endParaRPr lang="en-U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532977"/>
            <a:ext cx="6638920" cy="431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23017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96" name="Object 28"/>
          <p:cNvGraphicFramePr>
            <a:graphicFrameLocks noGrp="1" noChangeAspect="1"/>
          </p:cNvGraphicFramePr>
          <p:nvPr>
            <p:ph sz="half" idx="2"/>
          </p:nvPr>
        </p:nvGraphicFramePr>
        <p:xfrm>
          <a:off x="3960813" y="1928813"/>
          <a:ext cx="5040312" cy="403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Imagen de mapa de bits" r:id="rId3" imgW="2857899" imgH="2285714" progId="PBrush">
                  <p:embed/>
                </p:oleObj>
              </mc:Choice>
              <mc:Fallback>
                <p:oleObj name="Imagen de mapa de bits" r:id="rId3" imgW="2857899" imgH="2285714" progId="PBrush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contrast="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0813" y="1928813"/>
                        <a:ext cx="5040312" cy="403225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88" name="Rectangle 20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1143000"/>
          </a:xfrm>
          <a:solidFill>
            <a:srgbClr val="92D050"/>
          </a:solidFill>
          <a:ln>
            <a:solidFill>
              <a:schemeClr val="accent2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" sz="2800" dirty="0">
                <a:solidFill>
                  <a:schemeClr val="bg1"/>
                </a:solidFill>
              </a:rPr>
              <a:t>GRÁFICA DOBLE RECÍPROCA O DE</a:t>
            </a:r>
            <a:br>
              <a:rPr lang="es-ES" sz="2800" dirty="0">
                <a:solidFill>
                  <a:schemeClr val="bg1"/>
                </a:solidFill>
              </a:rPr>
            </a:br>
            <a:r>
              <a:rPr lang="es-ES" sz="2800" dirty="0">
                <a:solidFill>
                  <a:schemeClr val="bg1"/>
                </a:solidFill>
              </a:rPr>
              <a:t> LINEWEAVER-BURK</a:t>
            </a:r>
          </a:p>
        </p:txBody>
      </p:sp>
      <p:sp>
        <p:nvSpPr>
          <p:cNvPr id="7192" name="Text Box 24"/>
          <p:cNvSpPr txBox="1">
            <a:spLocks noChangeArrowheads="1"/>
          </p:cNvSpPr>
          <p:nvPr/>
        </p:nvSpPr>
        <p:spPr bwMode="auto">
          <a:xfrm>
            <a:off x="214313" y="3857625"/>
            <a:ext cx="4032250" cy="528638"/>
          </a:xfrm>
          <a:prstGeom prst="rect">
            <a:avLst/>
          </a:prstGeom>
          <a:solidFill>
            <a:schemeClr val="tx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2800" b="1" dirty="0">
                <a:solidFill>
                  <a:srgbClr val="0000CC"/>
                </a:solidFill>
              </a:rPr>
              <a:t>Pendiente= K</a:t>
            </a:r>
            <a:r>
              <a:rPr lang="es-ES" sz="2800" b="1" baseline="-25000" dirty="0">
                <a:solidFill>
                  <a:srgbClr val="0000CC"/>
                </a:solidFill>
              </a:rPr>
              <a:t>m</a:t>
            </a:r>
            <a:r>
              <a:rPr lang="es-ES" sz="2800" b="1" dirty="0">
                <a:solidFill>
                  <a:srgbClr val="0000CC"/>
                </a:solidFill>
              </a:rPr>
              <a:t>/</a:t>
            </a:r>
            <a:r>
              <a:rPr lang="es-ES" sz="2800" b="1" dirty="0" err="1">
                <a:solidFill>
                  <a:srgbClr val="0000CC"/>
                </a:solidFill>
              </a:rPr>
              <a:t>V</a:t>
            </a:r>
            <a:r>
              <a:rPr lang="es-ES" sz="2800" b="1" baseline="-25000" dirty="0" err="1">
                <a:solidFill>
                  <a:srgbClr val="0000CC"/>
                </a:solidFill>
              </a:rPr>
              <a:t>máx</a:t>
            </a:r>
            <a:endParaRPr lang="es-ES" sz="2800" b="1" baseline="-25000" dirty="0">
              <a:solidFill>
                <a:srgbClr val="0000CC"/>
              </a:solidFill>
            </a:endParaRPr>
          </a:p>
        </p:txBody>
      </p:sp>
      <p:sp>
        <p:nvSpPr>
          <p:cNvPr id="1029" name="Text Box 26"/>
          <p:cNvSpPr txBox="1">
            <a:spLocks noChangeArrowheads="1"/>
          </p:cNvSpPr>
          <p:nvPr/>
        </p:nvSpPr>
        <p:spPr bwMode="auto">
          <a:xfrm>
            <a:off x="395288" y="5805488"/>
            <a:ext cx="3168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_tradnl"/>
          </a:p>
        </p:txBody>
      </p:sp>
      <p:sp>
        <p:nvSpPr>
          <p:cNvPr id="7195" name="Text Box 27"/>
          <p:cNvSpPr txBox="1">
            <a:spLocks noChangeArrowheads="1"/>
          </p:cNvSpPr>
          <p:nvPr/>
        </p:nvSpPr>
        <p:spPr bwMode="auto">
          <a:xfrm>
            <a:off x="0" y="5357813"/>
            <a:ext cx="5113338" cy="528637"/>
          </a:xfrm>
          <a:prstGeom prst="rect">
            <a:avLst/>
          </a:prstGeom>
          <a:solidFill>
            <a:schemeClr val="tx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2800" b="1" dirty="0">
                <a:solidFill>
                  <a:srgbClr val="00B050"/>
                </a:solidFill>
              </a:rPr>
              <a:t>Intersección c/eje x = - 1/K</a:t>
            </a:r>
            <a:r>
              <a:rPr lang="es-ES" sz="2800" b="1" baseline="-25000" dirty="0">
                <a:solidFill>
                  <a:srgbClr val="00B050"/>
                </a:solidFill>
              </a:rPr>
              <a:t>m</a:t>
            </a:r>
            <a:endParaRPr lang="es-ES" sz="2800" b="1" dirty="0">
              <a:solidFill>
                <a:srgbClr val="00B050"/>
              </a:solidFill>
            </a:endParaRPr>
          </a:p>
        </p:txBody>
      </p:sp>
      <p:pic>
        <p:nvPicPr>
          <p:cNvPr id="7190" name="Picture 22" descr="Equation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533400" y="1357313"/>
            <a:ext cx="6934200" cy="1096962"/>
          </a:xfrm>
          <a:noFill/>
        </p:spPr>
      </p:pic>
      <p:sp>
        <p:nvSpPr>
          <p:cNvPr id="7193" name="Text Box 25"/>
          <p:cNvSpPr txBox="1">
            <a:spLocks noChangeArrowheads="1"/>
          </p:cNvSpPr>
          <p:nvPr/>
        </p:nvSpPr>
        <p:spPr bwMode="auto">
          <a:xfrm>
            <a:off x="228600" y="2819400"/>
            <a:ext cx="5184775" cy="528638"/>
          </a:xfrm>
          <a:prstGeom prst="rect">
            <a:avLst/>
          </a:prstGeom>
          <a:solidFill>
            <a:schemeClr val="tx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2800" b="1" dirty="0">
                <a:solidFill>
                  <a:srgbClr val="FF0000"/>
                </a:solidFill>
              </a:rPr>
              <a:t>Ordenada al origen = 1/</a:t>
            </a:r>
            <a:r>
              <a:rPr lang="es-ES" sz="2800" b="1" dirty="0" err="1">
                <a:solidFill>
                  <a:srgbClr val="FF0000"/>
                </a:solidFill>
              </a:rPr>
              <a:t>V</a:t>
            </a:r>
            <a:r>
              <a:rPr lang="es-ES" sz="2800" b="1" baseline="-25000" dirty="0" err="1">
                <a:solidFill>
                  <a:srgbClr val="FF0000"/>
                </a:solidFill>
              </a:rPr>
              <a:t>máx</a:t>
            </a:r>
            <a:r>
              <a:rPr lang="es-ES" sz="2800" b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9" name="8 Elipse"/>
          <p:cNvSpPr/>
          <p:nvPr/>
        </p:nvSpPr>
        <p:spPr>
          <a:xfrm>
            <a:off x="6072198" y="4572008"/>
            <a:ext cx="785818" cy="85725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9 Elipse"/>
          <p:cNvSpPr/>
          <p:nvPr/>
        </p:nvSpPr>
        <p:spPr>
          <a:xfrm>
            <a:off x="8143900" y="3500438"/>
            <a:ext cx="785818" cy="857256"/>
          </a:xfrm>
          <a:prstGeom prst="ellipse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10 Elipse"/>
          <p:cNvSpPr/>
          <p:nvPr/>
        </p:nvSpPr>
        <p:spPr>
          <a:xfrm>
            <a:off x="4071934" y="4286256"/>
            <a:ext cx="785818" cy="857256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 decel="1000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2" grpId="0" animBg="1"/>
      <p:bldP spid="7195" grpId="0" animBg="1"/>
      <p:bldP spid="7193" grpId="0" animBg="1"/>
      <p:bldP spid="9" grpId="0" animBg="1"/>
      <p:bldP spid="10" grpId="0" animBg="1"/>
      <p:bldP spid="11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92D050"/>
          </a:solidFill>
          <a:ln>
            <a:solidFill>
              <a:srgbClr val="5A1AE8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" sz="3200">
                <a:solidFill>
                  <a:schemeClr val="bg1"/>
                </a:solidFill>
              </a:rPr>
              <a:t>Efecto de la concentración  de enzima sobre la actividad</a:t>
            </a:r>
          </a:p>
        </p:txBody>
      </p:sp>
      <p:sp>
        <p:nvSpPr>
          <p:cNvPr id="48133" name="Line 4"/>
          <p:cNvSpPr>
            <a:spLocks noChangeShapeType="1"/>
          </p:cNvSpPr>
          <p:nvPr/>
        </p:nvSpPr>
        <p:spPr bwMode="auto">
          <a:xfrm>
            <a:off x="2051050" y="2133600"/>
            <a:ext cx="0" cy="29511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lg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34" name="Line 5"/>
          <p:cNvSpPr>
            <a:spLocks noChangeShapeType="1"/>
          </p:cNvSpPr>
          <p:nvPr/>
        </p:nvSpPr>
        <p:spPr bwMode="auto">
          <a:xfrm>
            <a:off x="2051050" y="5084763"/>
            <a:ext cx="475297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48135" name="Line 6"/>
          <p:cNvSpPr>
            <a:spLocks noChangeShapeType="1"/>
          </p:cNvSpPr>
          <p:nvPr/>
        </p:nvSpPr>
        <p:spPr bwMode="auto">
          <a:xfrm flipV="1">
            <a:off x="2051050" y="2492375"/>
            <a:ext cx="3168650" cy="2592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36" name="Text Box 7"/>
          <p:cNvSpPr txBox="1">
            <a:spLocks noChangeArrowheads="1"/>
          </p:cNvSpPr>
          <p:nvPr/>
        </p:nvSpPr>
        <p:spPr bwMode="auto">
          <a:xfrm>
            <a:off x="6281753" y="5143512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 b="1" dirty="0"/>
              <a:t>[E]</a:t>
            </a:r>
          </a:p>
        </p:txBody>
      </p:sp>
      <p:sp>
        <p:nvSpPr>
          <p:cNvPr id="48137" name="Text Box 8"/>
          <p:cNvSpPr txBox="1">
            <a:spLocks noChangeArrowheads="1"/>
          </p:cNvSpPr>
          <p:nvPr/>
        </p:nvSpPr>
        <p:spPr bwMode="auto">
          <a:xfrm>
            <a:off x="714348" y="2000240"/>
            <a:ext cx="12858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000" b="1" dirty="0" err="1"/>
              <a:t>Act</a:t>
            </a:r>
            <a:r>
              <a:rPr lang="es-ES" sz="2000" b="1" dirty="0"/>
              <a:t>. </a:t>
            </a:r>
            <a:r>
              <a:rPr lang="es-ES" sz="2000" b="1" dirty="0" err="1"/>
              <a:t>Enz</a:t>
            </a:r>
            <a:r>
              <a:rPr lang="es-ES" sz="2000" b="1" dirty="0"/>
              <a:t>. o </a:t>
            </a:r>
            <a:r>
              <a:rPr lang="es-ES" sz="2000" b="1" dirty="0" err="1"/>
              <a:t>V</a:t>
            </a:r>
            <a:r>
              <a:rPr lang="es-ES" sz="2000" b="1" baseline="-25000" dirty="0" err="1"/>
              <a:t>o</a:t>
            </a:r>
            <a:endParaRPr lang="es-ES" sz="2000" b="1" baseline="-25000" dirty="0"/>
          </a:p>
        </p:txBody>
      </p:sp>
      <p:sp>
        <p:nvSpPr>
          <p:cNvPr id="159753" name="Text Box 9"/>
          <p:cNvSpPr txBox="1">
            <a:spLocks noChangeArrowheads="1"/>
          </p:cNvSpPr>
          <p:nvPr/>
        </p:nvSpPr>
        <p:spPr bwMode="auto">
          <a:xfrm>
            <a:off x="4286250" y="3500438"/>
            <a:ext cx="4321175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5A1AE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000" b="1" dirty="0">
                <a:solidFill>
                  <a:schemeClr val="bg1"/>
                </a:solidFill>
              </a:rPr>
              <a:t>Concentración </a:t>
            </a:r>
            <a:r>
              <a:rPr lang="es-ES" sz="2000" b="1" dirty="0" err="1">
                <a:solidFill>
                  <a:schemeClr val="bg1"/>
                </a:solidFill>
              </a:rPr>
              <a:t>saturante</a:t>
            </a:r>
            <a:r>
              <a:rPr lang="es-ES" sz="2000" b="1" dirty="0">
                <a:solidFill>
                  <a:schemeClr val="bg1"/>
                </a:solidFill>
              </a:rPr>
              <a:t> de sustrato, y a pH </a:t>
            </a:r>
            <a:r>
              <a:rPr lang="es-ES" sz="2000" b="1" dirty="0" err="1">
                <a:solidFill>
                  <a:schemeClr val="bg1"/>
                </a:solidFill>
              </a:rPr>
              <a:t>yT</a:t>
            </a:r>
            <a:r>
              <a:rPr lang="es-ES" sz="2000" b="1" dirty="0">
                <a:solidFill>
                  <a:schemeClr val="bg1"/>
                </a:solidFill>
              </a:rPr>
              <a:t> constantes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9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5" grpId="0" animBg="1"/>
      <p:bldP spid="15975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4572000" y="332656"/>
            <a:ext cx="4320480" cy="6370975"/>
          </a:xfrm>
          <a:prstGeom prst="rect">
            <a:avLst/>
          </a:prstGeom>
          <a:gradFill flip="none" rotWithShape="1">
            <a:gsLst>
              <a:gs pos="0">
                <a:srgbClr val="FFC0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Berlin Sans FB" pitchFamily="34" charset="0"/>
              </a:rPr>
              <a:t>En particular, los OBJETIVOS de </a:t>
            </a:r>
            <a:r>
              <a:rPr lang="en-US" sz="2000" dirty="0" err="1">
                <a:latin typeface="Berlin Sans FB" pitchFamily="34" charset="0"/>
              </a:rPr>
              <a:t>este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curso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para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las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carreras</a:t>
            </a:r>
            <a:r>
              <a:rPr lang="en-US" sz="2000" dirty="0">
                <a:latin typeface="Berlin Sans FB" pitchFamily="34" charset="0"/>
              </a:rPr>
              <a:t> de </a:t>
            </a:r>
            <a:r>
              <a:rPr lang="en-US" sz="2000" dirty="0" err="1">
                <a:latin typeface="Berlin Sans FB" pitchFamily="34" charset="0"/>
              </a:rPr>
              <a:t>Lic</a:t>
            </a:r>
            <a:r>
              <a:rPr lang="en-US" sz="2000" dirty="0">
                <a:latin typeface="Berlin Sans FB" pitchFamily="34" charset="0"/>
              </a:rPr>
              <a:t>. y Prof. en </a:t>
            </a:r>
            <a:r>
              <a:rPr lang="en-US" sz="2000" dirty="0" err="1">
                <a:latin typeface="Berlin Sans FB" pitchFamily="34" charset="0"/>
              </a:rPr>
              <a:t>Ciencias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Biológicas</a:t>
            </a:r>
            <a:r>
              <a:rPr lang="en-US" sz="2000" dirty="0">
                <a:latin typeface="Berlin Sans FB" pitchFamily="34" charset="0"/>
              </a:rPr>
              <a:t> y </a:t>
            </a:r>
            <a:r>
              <a:rPr lang="en-US" sz="2000" dirty="0" err="1">
                <a:latin typeface="Berlin Sans FB" pitchFamily="34" charset="0"/>
              </a:rPr>
              <a:t>Lic</a:t>
            </a:r>
            <a:r>
              <a:rPr lang="en-US" sz="2000" dirty="0">
                <a:latin typeface="Berlin Sans FB" pitchFamily="34" charset="0"/>
              </a:rPr>
              <a:t>. en </a:t>
            </a:r>
            <a:r>
              <a:rPr lang="en-US" sz="2000" dirty="0" err="1">
                <a:latin typeface="Berlin Sans FB" pitchFamily="34" charset="0"/>
              </a:rPr>
              <a:t>Biotecnología</a:t>
            </a:r>
            <a:r>
              <a:rPr lang="en-US" sz="2000" dirty="0">
                <a:latin typeface="Berlin Sans FB" pitchFamily="34" charset="0"/>
              </a:rPr>
              <a:t>, son:</a:t>
            </a:r>
          </a:p>
          <a:p>
            <a:endParaRPr lang="en-US" sz="2400" dirty="0">
              <a:latin typeface="Berlin Sans FB" pitchFamily="34" charset="0"/>
            </a:endParaRPr>
          </a:p>
          <a:p>
            <a:pPr>
              <a:buFontTx/>
              <a:buChar char="-"/>
            </a:pPr>
            <a:r>
              <a:rPr lang="es-ES" sz="2400" dirty="0">
                <a:solidFill>
                  <a:srgbClr val="0000CC"/>
                </a:solidFill>
                <a:latin typeface="Berlin Sans FB" pitchFamily="34" charset="0"/>
              </a:rPr>
              <a:t> </a:t>
            </a:r>
            <a:r>
              <a:rPr lang="es-ES" sz="2000" dirty="0">
                <a:solidFill>
                  <a:srgbClr val="0000CC"/>
                </a:solidFill>
                <a:latin typeface="Berlin Sans FB" pitchFamily="34" charset="0"/>
              </a:rPr>
              <a:t>Analizar los procesos de degradación y biosíntesis de los compuestos biológicos, teniendo en cuenta su interrelación y mecanismos de regulación. </a:t>
            </a:r>
          </a:p>
          <a:p>
            <a:endParaRPr lang="es-ES" sz="2000" dirty="0">
              <a:latin typeface="Berlin Sans FB" pitchFamily="34" charset="0"/>
            </a:endParaRPr>
          </a:p>
          <a:p>
            <a:pPr>
              <a:buFontTx/>
              <a:buChar char="-"/>
            </a:pPr>
            <a:r>
              <a:rPr lang="es-ES" sz="2000" dirty="0">
                <a:latin typeface="Berlin Sans FB" pitchFamily="34" charset="0"/>
              </a:rPr>
              <a:t> </a:t>
            </a:r>
            <a:r>
              <a:rPr lang="es-ES" sz="2000" dirty="0">
                <a:solidFill>
                  <a:srgbClr val="0000CC"/>
                </a:solidFill>
                <a:latin typeface="Berlin Sans FB" pitchFamily="34" charset="0"/>
              </a:rPr>
              <a:t>Estudiar las enzimas como herramientas de regulación, transformación y generación de energía celular. </a:t>
            </a:r>
          </a:p>
          <a:p>
            <a:endParaRPr lang="es-ES" sz="2000" dirty="0">
              <a:latin typeface="Berlin Sans FB" pitchFamily="34" charset="0"/>
            </a:endParaRPr>
          </a:p>
          <a:p>
            <a:pPr>
              <a:buFontTx/>
              <a:buChar char="-"/>
            </a:pPr>
            <a:r>
              <a:rPr lang="es-ES" sz="2000" dirty="0">
                <a:solidFill>
                  <a:srgbClr val="0000CC"/>
                </a:solidFill>
                <a:latin typeface="Berlin Sans FB" pitchFamily="34" charset="0"/>
              </a:rPr>
              <a:t> Integrar las distintas vías metabólicas y su relación con los mecanismos de producción y utilización de energía por parte de los seres vivos.</a:t>
            </a:r>
            <a:endParaRPr lang="en-US" sz="2000" dirty="0">
              <a:solidFill>
                <a:srgbClr val="0000CC"/>
              </a:solidFill>
              <a:latin typeface="Berlin Sans FB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58266"/>
            <a:ext cx="4159150" cy="3789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1" name="Rectangle 3" descr="Diagonal hacia arriba clara"/>
          <p:cNvSpPr>
            <a:spLocks noGrp="1" noChangeArrowheads="1"/>
          </p:cNvSpPr>
          <p:nvPr>
            <p:ph idx="1"/>
          </p:nvPr>
        </p:nvSpPr>
        <p:spPr>
          <a:xfrm>
            <a:off x="468312" y="1000124"/>
            <a:ext cx="8229601" cy="5525219"/>
          </a:xfrm>
          <a:solidFill>
            <a:schemeClr val="bg1">
              <a:lumMod val="85000"/>
            </a:schemeClr>
          </a:solidFill>
          <a:ln>
            <a:solidFill>
              <a:schemeClr val="accent2"/>
            </a:solidFill>
          </a:ln>
        </p:spPr>
        <p:txBody>
          <a:bodyPr>
            <a:normAutofit fontScale="92500"/>
          </a:bodyPr>
          <a:lstStyle/>
          <a:p>
            <a:pPr marL="365760" indent="-256032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s-ES" sz="2000" b="1" dirty="0">
                <a:solidFill>
                  <a:srgbClr val="FF0000"/>
                </a:solidFill>
              </a:rPr>
              <a:t>METABOLISMO. </a:t>
            </a:r>
            <a:r>
              <a:rPr lang="es-ES" sz="2000" dirty="0">
                <a:solidFill>
                  <a:srgbClr val="FF0000"/>
                </a:solidFill>
              </a:rPr>
              <a:t>Principales nutrientes de autótrofos y heterótrofos. Catabolismo. Anabolismo. </a:t>
            </a:r>
            <a:r>
              <a:rPr lang="es-ES" sz="2000" b="1" dirty="0">
                <a:solidFill>
                  <a:srgbClr val="FF0000"/>
                </a:solidFill>
              </a:rPr>
              <a:t>ENZIMAS</a:t>
            </a:r>
            <a:r>
              <a:rPr lang="es-ES" sz="2000" dirty="0">
                <a:solidFill>
                  <a:srgbClr val="FF0000"/>
                </a:solidFill>
              </a:rPr>
              <a:t>: Naturaleza Química. Propiedades Generales. Nomenclatura y Clasificación. Coenzimas y Grupos Prostéticos. </a:t>
            </a:r>
            <a:r>
              <a:rPr lang="es-ES" sz="2000" b="1" dirty="0">
                <a:solidFill>
                  <a:srgbClr val="FF0000"/>
                </a:solidFill>
              </a:rPr>
              <a:t>Actividad Enzimática</a:t>
            </a:r>
            <a:r>
              <a:rPr lang="es-ES" sz="2000" dirty="0">
                <a:solidFill>
                  <a:srgbClr val="FF0000"/>
                </a:solidFill>
              </a:rPr>
              <a:t>: Unidad de enzima- Actividad específica- Actividad molecular. </a:t>
            </a:r>
            <a:r>
              <a:rPr lang="es-ES_tradnl" sz="2000" b="1" dirty="0">
                <a:solidFill>
                  <a:srgbClr val="FF0000"/>
                </a:solidFill>
              </a:rPr>
              <a:t>Conceptos de afinidad y </a:t>
            </a:r>
            <a:r>
              <a:rPr lang="es-ES_tradnl" sz="2000" b="1" dirty="0" err="1">
                <a:solidFill>
                  <a:srgbClr val="FF0000"/>
                </a:solidFill>
              </a:rPr>
              <a:t>cooperatividad</a:t>
            </a:r>
            <a:r>
              <a:rPr lang="es-ES_tradnl" sz="2000" b="1" dirty="0">
                <a:solidFill>
                  <a:srgbClr val="FF0000"/>
                </a:solidFill>
              </a:rPr>
              <a:t> enzimática. </a:t>
            </a:r>
            <a:r>
              <a:rPr lang="es-ES" sz="2000" b="1" dirty="0">
                <a:solidFill>
                  <a:srgbClr val="FF0000"/>
                </a:solidFill>
              </a:rPr>
              <a:t>Factores que afectan la actividad </a:t>
            </a:r>
            <a:r>
              <a:rPr lang="es-ES" sz="2000" b="1" dirty="0" err="1">
                <a:solidFill>
                  <a:srgbClr val="FF0000"/>
                </a:solidFill>
              </a:rPr>
              <a:t>enzimatica</a:t>
            </a:r>
            <a:r>
              <a:rPr lang="es-ES" sz="2000" b="1" dirty="0">
                <a:solidFill>
                  <a:srgbClr val="FF0000"/>
                </a:solidFill>
              </a:rPr>
              <a:t>: </a:t>
            </a:r>
            <a:r>
              <a:rPr lang="es-ES" sz="2000" dirty="0">
                <a:solidFill>
                  <a:srgbClr val="FF0000"/>
                </a:solidFill>
              </a:rPr>
              <a:t>pH, T, [S],</a:t>
            </a:r>
            <a:r>
              <a:rPr lang="es-ES_tradnl" sz="2000" dirty="0">
                <a:solidFill>
                  <a:srgbClr val="FF0000"/>
                </a:solidFill>
              </a:rPr>
              <a:t> </a:t>
            </a:r>
            <a:r>
              <a:rPr lang="es-ES" sz="2000" dirty="0">
                <a:solidFill>
                  <a:srgbClr val="FF0000"/>
                </a:solidFill>
              </a:rPr>
              <a:t>[Enzima]</a:t>
            </a:r>
            <a:r>
              <a:rPr lang="es-ES_tradnl" sz="2000" dirty="0">
                <a:solidFill>
                  <a:srgbClr val="FF0000"/>
                </a:solidFill>
              </a:rPr>
              <a:t>. </a:t>
            </a:r>
            <a:r>
              <a:rPr lang="es-ES_tradnl" sz="2000" b="1" dirty="0"/>
              <a:t>Inhibidores</a:t>
            </a:r>
            <a:r>
              <a:rPr lang="es-ES_tradnl" sz="2000" dirty="0"/>
              <a:t> </a:t>
            </a:r>
            <a:r>
              <a:rPr lang="es-ES_tradnl" sz="2000" b="1" dirty="0"/>
              <a:t>naturales de la actividad enzimática. Mecanismo de regulación metabólica:</a:t>
            </a:r>
            <a:r>
              <a:rPr lang="es-ES_tradnl" sz="2000" dirty="0"/>
              <a:t> Inhibición y activación por sustrato, niveles enzimáticos, modulación de la actividad de enzimas. </a:t>
            </a:r>
            <a:r>
              <a:rPr lang="es-ES" sz="2000" b="1" dirty="0"/>
              <a:t>Regulación Enzimática</a:t>
            </a:r>
            <a:r>
              <a:rPr lang="es-ES" sz="2000" dirty="0"/>
              <a:t>: Enzimas </a:t>
            </a:r>
            <a:r>
              <a:rPr lang="es-ES" sz="2000" dirty="0" err="1"/>
              <a:t>alostéricas</a:t>
            </a:r>
            <a:r>
              <a:rPr lang="es-ES" sz="2000" dirty="0"/>
              <a:t> (propiedades y cinética). Modulación Covalente. </a:t>
            </a:r>
            <a:r>
              <a:rPr lang="es-ES" sz="2000" dirty="0" err="1"/>
              <a:t>Zimógenos</a:t>
            </a:r>
            <a:r>
              <a:rPr lang="es-ES" sz="2000" dirty="0"/>
              <a:t>. </a:t>
            </a:r>
            <a:r>
              <a:rPr lang="es-ES" sz="2000" b="1" dirty="0" err="1"/>
              <a:t>Isoenzimas</a:t>
            </a:r>
            <a:r>
              <a:rPr lang="es-ES" sz="2000" b="1" dirty="0"/>
              <a:t>: </a:t>
            </a:r>
            <a:r>
              <a:rPr lang="es-ES" sz="2000" dirty="0"/>
              <a:t>Propiedades e importancia. </a:t>
            </a:r>
            <a:endParaRPr lang="es-PE" sz="2000" b="1" dirty="0"/>
          </a:p>
        </p:txBody>
      </p:sp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71438"/>
            <a:ext cx="8229600" cy="811212"/>
          </a:xfrm>
          <a:solidFill>
            <a:srgbClr val="92D050"/>
          </a:solidFill>
          <a:ln>
            <a:solidFill>
              <a:schemeClr val="accent2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" sz="3600" dirty="0">
                <a:effectLst/>
              </a:rPr>
              <a:t>BOLILLA 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54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1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2509838" y="3706813"/>
            <a:ext cx="1800225" cy="64135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_tradnl" b="1" dirty="0">
                <a:solidFill>
                  <a:schemeClr val="tx1"/>
                </a:solidFill>
                <a:latin typeface="Times"/>
              </a:rPr>
              <a:t>Autótrofos</a:t>
            </a:r>
          </a:p>
          <a:p>
            <a:pPr algn="ctr" eaLnBrk="0" hangingPunct="0"/>
            <a:r>
              <a:rPr lang="es-ES_tradnl" b="1" dirty="0">
                <a:solidFill>
                  <a:schemeClr val="tx1"/>
                </a:solidFill>
                <a:latin typeface="Times"/>
              </a:rPr>
              <a:t>Fotosintéticos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4857752" y="3643314"/>
            <a:ext cx="1727200" cy="641350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 eaLnBrk="0" hangingPunct="0"/>
            <a:r>
              <a:rPr lang="es-ES_tradnl" b="1" dirty="0">
                <a:solidFill>
                  <a:schemeClr val="tx1"/>
                </a:solidFill>
                <a:latin typeface="Times"/>
              </a:rPr>
              <a:t>Heterótrofos</a:t>
            </a:r>
          </a:p>
          <a:p>
            <a:pPr eaLnBrk="0" hangingPunct="0"/>
            <a:endParaRPr lang="es-ES_tradnl" dirty="0">
              <a:solidFill>
                <a:schemeClr val="tx1"/>
              </a:solidFill>
              <a:latin typeface="Times"/>
            </a:endParaRPr>
          </a:p>
        </p:txBody>
      </p:sp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3"/>
          <a:srcRect l="22234" t="36769" r="12640" b="36742"/>
          <a:stretch>
            <a:fillRect/>
          </a:stretch>
        </p:blipFill>
        <p:spPr bwMode="auto">
          <a:xfrm>
            <a:off x="3373438" y="2187575"/>
            <a:ext cx="29527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785918" y="404813"/>
            <a:ext cx="1871663" cy="3149600"/>
            <a:chOff x="1020" y="674"/>
            <a:chExt cx="1179" cy="1984"/>
          </a:xfrm>
        </p:grpSpPr>
        <p:pic>
          <p:nvPicPr>
            <p:cNvPr id="12307" name="Picture 7"/>
            <p:cNvPicPr>
              <a:picLocks noChangeAspect="1" noChangeArrowheads="1"/>
            </p:cNvPicPr>
            <p:nvPr/>
          </p:nvPicPr>
          <p:blipFill>
            <a:blip r:embed="rId3"/>
            <a:srcRect l="9523" t="32797" r="76192" b="38084"/>
            <a:stretch>
              <a:fillRect/>
            </a:stretch>
          </p:blipFill>
          <p:spPr bwMode="auto">
            <a:xfrm>
              <a:off x="1383" y="1661"/>
              <a:ext cx="408" cy="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08" name="Picture 8"/>
            <p:cNvPicPr>
              <a:picLocks noChangeAspect="1" noChangeArrowheads="1"/>
            </p:cNvPicPr>
            <p:nvPr/>
          </p:nvPicPr>
          <p:blipFill>
            <a:blip r:embed="rId3"/>
            <a:srcRect r="58719" b="69859"/>
            <a:stretch>
              <a:fillRect/>
            </a:stretch>
          </p:blipFill>
          <p:spPr bwMode="auto">
            <a:xfrm>
              <a:off x="1020" y="674"/>
              <a:ext cx="1179" cy="1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6902450" y="3746500"/>
            <a:ext cx="1198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2400" b="0">
                <a:solidFill>
                  <a:schemeClr val="tx1"/>
                </a:solidFill>
                <a:latin typeface="Times"/>
              </a:rPr>
              <a:t>¿</a:t>
            </a:r>
            <a:r>
              <a:rPr lang="es-ES_tradnl" sz="2400" b="0">
                <a:solidFill>
                  <a:schemeClr val="tx1"/>
                </a:solidFill>
                <a:latin typeface="Times"/>
              </a:rPr>
              <a:t>C</a:t>
            </a:r>
            <a:r>
              <a:rPr lang="en-US" sz="2400" b="0">
                <a:solidFill>
                  <a:schemeClr val="tx1"/>
                </a:solidFill>
                <a:latin typeface="Times"/>
              </a:rPr>
              <a:t>ó</a:t>
            </a:r>
            <a:r>
              <a:rPr lang="es-ES_tradnl" sz="2400" b="0">
                <a:solidFill>
                  <a:schemeClr val="tx1"/>
                </a:solidFill>
                <a:latin typeface="Times"/>
              </a:rPr>
              <a:t>mo?</a:t>
            </a: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854075" y="3771900"/>
            <a:ext cx="1198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2400" b="0">
                <a:solidFill>
                  <a:schemeClr val="tx1"/>
                </a:solidFill>
                <a:latin typeface="Times"/>
              </a:rPr>
              <a:t>¿</a:t>
            </a:r>
            <a:r>
              <a:rPr lang="es-ES_tradnl" sz="2400" b="0">
                <a:solidFill>
                  <a:schemeClr val="tx1"/>
                </a:solidFill>
                <a:latin typeface="Times"/>
              </a:rPr>
              <a:t>C</a:t>
            </a:r>
            <a:r>
              <a:rPr lang="en-US" sz="2400" b="0">
                <a:solidFill>
                  <a:schemeClr val="tx1"/>
                </a:solidFill>
                <a:latin typeface="Times"/>
              </a:rPr>
              <a:t>ó</a:t>
            </a:r>
            <a:r>
              <a:rPr lang="es-ES_tradnl" sz="2400" b="0">
                <a:solidFill>
                  <a:schemeClr val="tx1"/>
                </a:solidFill>
                <a:latin typeface="Times"/>
              </a:rPr>
              <a:t>mo?</a:t>
            </a:r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971550" y="4221163"/>
            <a:ext cx="6932613" cy="2262187"/>
            <a:chOff x="612" y="2659"/>
            <a:chExt cx="4367" cy="1425"/>
          </a:xfrm>
        </p:grpSpPr>
        <p:sp>
          <p:nvSpPr>
            <p:cNvPr id="12304" name="Line 12"/>
            <p:cNvSpPr>
              <a:spLocks noChangeShapeType="1"/>
            </p:cNvSpPr>
            <p:nvPr/>
          </p:nvSpPr>
          <p:spPr bwMode="auto">
            <a:xfrm>
              <a:off x="4740" y="2659"/>
              <a:ext cx="0" cy="99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5" name="Line 13"/>
            <p:cNvSpPr>
              <a:spLocks noChangeShapeType="1"/>
            </p:cNvSpPr>
            <p:nvPr/>
          </p:nvSpPr>
          <p:spPr bwMode="auto">
            <a:xfrm flipH="1">
              <a:off x="884" y="2659"/>
              <a:ext cx="1" cy="1043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6" name="Text Box 14"/>
            <p:cNvSpPr txBox="1">
              <a:spLocks noChangeArrowheads="1"/>
            </p:cNvSpPr>
            <p:nvPr/>
          </p:nvSpPr>
          <p:spPr bwMode="auto">
            <a:xfrm>
              <a:off x="612" y="3713"/>
              <a:ext cx="4367" cy="37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s-ES_tradnl" sz="3200" b="1" dirty="0">
                  <a:solidFill>
                    <a:srgbClr val="0000FF"/>
                  </a:solidFill>
                  <a:latin typeface="Times"/>
                </a:rPr>
                <a:t>M  E  T  A  B  O  L  I  S  M  O</a:t>
              </a:r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3302000" y="4348163"/>
            <a:ext cx="2952750" cy="1277937"/>
            <a:chOff x="2080" y="2739"/>
            <a:chExt cx="1860" cy="805"/>
          </a:xfrm>
        </p:grpSpPr>
        <p:pic>
          <p:nvPicPr>
            <p:cNvPr id="12302" name="Picture 4"/>
            <p:cNvPicPr>
              <a:picLocks noChangeAspect="1" noChangeArrowheads="1"/>
            </p:cNvPicPr>
            <p:nvPr/>
          </p:nvPicPr>
          <p:blipFill>
            <a:blip r:embed="rId3"/>
            <a:srcRect l="22234" t="76489" r="12640"/>
            <a:stretch>
              <a:fillRect/>
            </a:stretch>
          </p:blipFill>
          <p:spPr bwMode="auto">
            <a:xfrm>
              <a:off x="2080" y="2739"/>
              <a:ext cx="1860" cy="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03" name="Text Box 15"/>
            <p:cNvSpPr txBox="1">
              <a:spLocks noChangeArrowheads="1"/>
            </p:cNvSpPr>
            <p:nvPr/>
          </p:nvSpPr>
          <p:spPr bwMode="auto">
            <a:xfrm>
              <a:off x="2822" y="3231"/>
              <a:ext cx="35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1600">
                  <a:solidFill>
                    <a:schemeClr val="tx1"/>
                  </a:solidFill>
                </a:rPr>
                <a:t>H</a:t>
              </a:r>
              <a:r>
                <a:rPr lang="es-ES_tradnl" sz="1600" baseline="-25000">
                  <a:solidFill>
                    <a:schemeClr val="tx1"/>
                  </a:solidFill>
                </a:rPr>
                <a:t>2</a:t>
              </a:r>
              <a:r>
                <a:rPr lang="es-ES_tradnl" sz="1600">
                  <a:solidFill>
                    <a:schemeClr val="tx1"/>
                  </a:solidFill>
                </a:rPr>
                <a:t>O</a:t>
              </a:r>
            </a:p>
          </p:txBody>
        </p:sp>
      </p:grpSp>
      <p:sp>
        <p:nvSpPr>
          <p:cNvPr id="38929" name="Text Box 17"/>
          <p:cNvSpPr txBox="1">
            <a:spLocks noChangeArrowheads="1"/>
          </p:cNvSpPr>
          <p:nvPr/>
        </p:nvSpPr>
        <p:spPr bwMode="auto">
          <a:xfrm>
            <a:off x="3214678" y="334012"/>
            <a:ext cx="357982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rgbClr val="EA6A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Energía para la vida</a:t>
            </a:r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3348038" y="4383088"/>
            <a:ext cx="2952750" cy="1277937"/>
            <a:chOff x="2080" y="2739"/>
            <a:chExt cx="1860" cy="805"/>
          </a:xfrm>
        </p:grpSpPr>
        <p:pic>
          <p:nvPicPr>
            <p:cNvPr id="12300" name="Picture 19"/>
            <p:cNvPicPr>
              <a:picLocks noChangeAspect="1" noChangeArrowheads="1"/>
            </p:cNvPicPr>
            <p:nvPr/>
          </p:nvPicPr>
          <p:blipFill>
            <a:blip r:embed="rId3"/>
            <a:srcRect l="22234" t="76489" r="12640"/>
            <a:stretch>
              <a:fillRect/>
            </a:stretch>
          </p:blipFill>
          <p:spPr bwMode="auto">
            <a:xfrm>
              <a:off x="2080" y="2739"/>
              <a:ext cx="1860" cy="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01" name="Text Box 20"/>
            <p:cNvSpPr txBox="1">
              <a:spLocks noChangeArrowheads="1"/>
            </p:cNvSpPr>
            <p:nvPr/>
          </p:nvSpPr>
          <p:spPr bwMode="auto">
            <a:xfrm>
              <a:off x="2822" y="3231"/>
              <a:ext cx="35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s-ES_tradnl" sz="1600">
                  <a:solidFill>
                    <a:schemeClr val="tx1"/>
                  </a:solidFill>
                </a:rPr>
                <a:t>H</a:t>
              </a:r>
              <a:r>
                <a:rPr lang="es-ES_tradnl" sz="1600" baseline="-25000">
                  <a:solidFill>
                    <a:schemeClr val="tx1"/>
                  </a:solidFill>
                </a:rPr>
                <a:t>2</a:t>
              </a:r>
              <a:r>
                <a:rPr lang="es-ES_tradnl" sz="1600">
                  <a:solidFill>
                    <a:schemeClr val="tx1"/>
                  </a:solidFill>
                </a:rPr>
                <a:t>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nimBg="1"/>
      <p:bldP spid="38915" grpId="0" animBg="1"/>
      <p:bldP spid="38921" grpId="0"/>
      <p:bldP spid="389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476250"/>
            <a:ext cx="4537075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1"/>
          <p:cNvPicPr>
            <a:picLocks noChangeAspect="1" noChangeArrowheads="1"/>
          </p:cNvPicPr>
          <p:nvPr/>
        </p:nvPicPr>
        <p:blipFill>
          <a:blip r:embed="rId2"/>
          <a:srcRect t="19760" r="41287" b="-1253"/>
          <a:stretch>
            <a:fillRect/>
          </a:stretch>
        </p:blipFill>
        <p:spPr bwMode="auto">
          <a:xfrm>
            <a:off x="1763713" y="1628775"/>
            <a:ext cx="266382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1"/>
          <p:cNvPicPr>
            <a:picLocks noChangeAspect="1" noChangeArrowheads="1"/>
          </p:cNvPicPr>
          <p:nvPr/>
        </p:nvPicPr>
        <p:blipFill>
          <a:blip r:embed="rId2"/>
          <a:srcRect l="19034" t="44447" b="13554"/>
          <a:stretch>
            <a:fillRect/>
          </a:stretch>
        </p:blipFill>
        <p:spPr bwMode="auto">
          <a:xfrm>
            <a:off x="2627313" y="3068638"/>
            <a:ext cx="3673475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1"/>
          <p:cNvPicPr>
            <a:picLocks noChangeAspect="1" noChangeArrowheads="1"/>
          </p:cNvPicPr>
          <p:nvPr/>
        </p:nvPicPr>
        <p:blipFill>
          <a:blip r:embed="rId2"/>
          <a:srcRect l="33345" t="80267" r="1608"/>
          <a:stretch>
            <a:fillRect/>
          </a:stretch>
        </p:blipFill>
        <p:spPr bwMode="auto">
          <a:xfrm>
            <a:off x="3275013" y="5157788"/>
            <a:ext cx="2951162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1"/>
          <p:cNvPicPr>
            <a:picLocks noChangeAspect="1" noChangeArrowheads="1"/>
          </p:cNvPicPr>
          <p:nvPr/>
        </p:nvPicPr>
        <p:blipFill>
          <a:blip r:embed="rId2"/>
          <a:srcRect l="42862" r="9517" b="55525"/>
          <a:stretch>
            <a:fillRect/>
          </a:stretch>
        </p:blipFill>
        <p:spPr bwMode="auto">
          <a:xfrm>
            <a:off x="3708400" y="476250"/>
            <a:ext cx="2160588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0" name="Text Box 12"/>
          <p:cNvSpPr txBox="1">
            <a:spLocks noChangeArrowheads="1"/>
          </p:cNvSpPr>
          <p:nvPr/>
        </p:nvSpPr>
        <p:spPr bwMode="auto">
          <a:xfrm rot="-5400000">
            <a:off x="-1885156" y="3130877"/>
            <a:ext cx="5832475" cy="523220"/>
          </a:xfrm>
          <a:prstGeom prst="rect">
            <a:avLst/>
          </a:prstGeom>
          <a:solidFill>
            <a:schemeClr val="bg1"/>
          </a:solidFill>
          <a:ln w="31750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_tradnl" sz="2800" b="1" dirty="0">
                <a:solidFill>
                  <a:srgbClr val="0000FF"/>
                </a:solidFill>
                <a:latin typeface="Times"/>
              </a:rPr>
              <a:t>METABOLISMO INTERMEDIO</a:t>
            </a: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6496050" y="4316413"/>
            <a:ext cx="23971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s-ES_tradnl" sz="2000" b="1" i="1" dirty="0">
                <a:solidFill>
                  <a:srgbClr val="660066"/>
                </a:solidFill>
              </a:rPr>
              <a:t>Conjunto de reacciones químicas que tienen lugar en las células y tejidos</a:t>
            </a:r>
            <a:r>
              <a:rPr lang="es-ES_tradnl" sz="2000" i="1" dirty="0">
                <a:solidFill>
                  <a:srgbClr val="660066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0" grpId="0" animBg="1"/>
      <p:bldP spid="206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Concurre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6370</TotalTime>
  <Words>1918</Words>
  <Application>Microsoft Office PowerPoint</Application>
  <PresentationFormat>Presentación en pantalla (4:3)</PresentationFormat>
  <Paragraphs>527</Paragraphs>
  <Slides>58</Slides>
  <Notes>2</Notes>
  <HiddenSlides>0</HiddenSlides>
  <MMClips>0</MMClips>
  <ScaleCrop>false</ScaleCrop>
  <HeadingPairs>
    <vt:vector size="8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58</vt:i4>
      </vt:variant>
    </vt:vector>
  </HeadingPairs>
  <TitlesOfParts>
    <vt:vector size="71" baseType="lpstr">
      <vt:lpstr>Arial</vt:lpstr>
      <vt:lpstr>Berlin Sans FB</vt:lpstr>
      <vt:lpstr>Berlin Sans FB Demi</vt:lpstr>
      <vt:lpstr>Franklin Gothic Book</vt:lpstr>
      <vt:lpstr>Lucida Sans Unicode</vt:lpstr>
      <vt:lpstr>Symbol</vt:lpstr>
      <vt:lpstr>Times</vt:lpstr>
      <vt:lpstr>Times New Roman</vt:lpstr>
      <vt:lpstr>Verdana</vt:lpstr>
      <vt:lpstr>Wingdings 2</vt:lpstr>
      <vt:lpstr>Wingdings 3</vt:lpstr>
      <vt:lpstr>Concurrencia</vt:lpstr>
      <vt:lpstr>Imagen de mapa de bits</vt:lpstr>
      <vt:lpstr>Presentación de PowerPoint</vt:lpstr>
      <vt:lpstr>QUIMICA BIOLOGICA- EQUIPO DOCENTE</vt:lpstr>
      <vt:lpstr>Presentación de PowerPoint</vt:lpstr>
      <vt:lpstr>Presentación de PowerPoint</vt:lpstr>
      <vt:lpstr>Presentación de PowerPoint</vt:lpstr>
      <vt:lpstr>Presentación de PowerPoint</vt:lpstr>
      <vt:lpstr>BOLILLA 1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Energía de activación de una reacción</vt:lpstr>
      <vt:lpstr>Presentación de PowerPoint</vt:lpstr>
      <vt:lpstr>CARACTERISTICAS DE LAS ENZIMAS </vt:lpstr>
      <vt:lpstr>REACCION ENZIMATICA</vt:lpstr>
      <vt:lpstr>Presentación de PowerPoint</vt:lpstr>
      <vt:lpstr>ESPECIFICIDAD DE LAS ENZIMAS</vt:lpstr>
      <vt:lpstr>Presentación de PowerPoint</vt:lpstr>
      <vt:lpstr>Enzimas que requieren iones metálicos como cofactores</vt:lpstr>
      <vt:lpstr>Presentación de PowerPoint</vt:lpstr>
      <vt:lpstr>VITAMINAS-COENZIMAS</vt:lpstr>
      <vt:lpstr>Presentación de PowerPoint</vt:lpstr>
      <vt:lpstr>Presentación de PowerPoint</vt:lpstr>
      <vt:lpstr>FUNCION DE LAS ENZIMAS</vt:lpstr>
      <vt:lpstr>Ejemplos de transformaciones mediadas por enzimas</vt:lpstr>
      <vt:lpstr>Presentación de PowerPoint</vt:lpstr>
      <vt:lpstr>Tipos de reacciones catalizadas por enzimas</vt:lpstr>
      <vt:lpstr>DENOMINACION DE LAS ENZIMAS</vt:lpstr>
      <vt:lpstr>Cómo se clasifican las enzimas???</vt:lpstr>
      <vt:lpstr>Presentación de PowerPoint</vt:lpstr>
      <vt:lpstr>DISTRIBUCION DE LAS ENZIMAS</vt:lpstr>
      <vt:lpstr>Presentación de PowerPoint</vt:lpstr>
      <vt:lpstr>ACTIVIDAD ESPECIFICA</vt:lpstr>
      <vt:lpstr>Factores que afectan la actividad enzimática</vt:lpstr>
      <vt:lpstr>Factores que afectan la actividad enzimática</vt:lpstr>
      <vt:lpstr>Influencia del pH sobre la actividad enzimática</vt:lpstr>
      <vt:lpstr>Ejemplos de enzimas con  diferentes pH óptimos</vt:lpstr>
      <vt:lpstr>Influencia de la Temperatura sobre la actividad enzimática</vt:lpstr>
      <vt:lpstr>Presentación de PowerPoint</vt:lpstr>
      <vt:lpstr>Presentación de PowerPoint</vt:lpstr>
      <vt:lpstr>Presentación de PowerPoint</vt:lpstr>
      <vt:lpstr>VARIACION DE LA VELOCIDAD DE REACCION CON LA CONCENTRACION DE SUSTRATO</vt:lpstr>
      <vt:lpstr>VARIACION DE LA VELOCIDAD DE REACCION CON LA CONCENTRACION DE SUSTRATO</vt:lpstr>
      <vt:lpstr>GRÁFICA DOBLE RECÍPROCA O DE  LINEWEAVER-BURK</vt:lpstr>
      <vt:lpstr>Efecto de la concentración  de enzima sobre la actividad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ENZIMAS</dc:title>
  <dc:creator>Irma</dc:creator>
  <cp:lastModifiedBy>Ana Anzulovich</cp:lastModifiedBy>
  <cp:revision>309</cp:revision>
  <dcterms:created xsi:type="dcterms:W3CDTF">2007-06-08T23:09:50Z</dcterms:created>
  <dcterms:modified xsi:type="dcterms:W3CDTF">2017-03-19T23:11:33Z</dcterms:modified>
</cp:coreProperties>
</file>